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79" r:id="rId3"/>
  </p:sldMasterIdLst>
  <p:sldIdLst>
    <p:sldId id="263" r:id="rId4"/>
    <p:sldId id="265" r:id="rId5"/>
    <p:sldId id="267" r:id="rId6"/>
    <p:sldId id="260" r:id="rId7"/>
    <p:sldId id="258" r:id="rId8"/>
    <p:sldId id="256" r:id="rId9"/>
    <p:sldId id="259" r:id="rId10"/>
    <p:sldId id="257" r:id="rId11"/>
    <p:sldId id="268"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02181C-BF68-4A78-8A9F-BEC29782EC2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D86B507-E663-4F4B-AB0B-7C3BF0106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469546-018C-43D0-A300-74C79CAA15B3}"/>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Alt Bilgi Yer Tutucusu 4">
            <a:extLst>
              <a:ext uri="{FF2B5EF4-FFF2-40B4-BE49-F238E27FC236}">
                <a16:creationId xmlns:a16="http://schemas.microsoft.com/office/drawing/2014/main" id="{B96F45B1-D142-417D-8486-5461F4C5DD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CC343E-E07D-426B-A713-B494C6E15757}"/>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99314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DA6E18-5AC3-49E9-8A56-0162FA88E16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3AA73FB-D8CB-4553-9BA7-CE189E40281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F27D24-9C57-4629-A134-80D031BAF4E0}"/>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Alt Bilgi Yer Tutucusu 4">
            <a:extLst>
              <a:ext uri="{FF2B5EF4-FFF2-40B4-BE49-F238E27FC236}">
                <a16:creationId xmlns:a16="http://schemas.microsoft.com/office/drawing/2014/main" id="{2C0BE6F3-73FF-4167-8B76-42CBBCF49B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00F9E0-78D5-4412-90DA-F8DF7F564AEB}"/>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67062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D1EF90E-2100-4945-8F45-34F0D786754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A67E97C-B014-40D7-B1E8-99299D0D649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1FCDD8C-DC2F-4451-8EBA-745C78F0AB2B}"/>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Alt Bilgi Yer Tutucusu 4">
            <a:extLst>
              <a:ext uri="{FF2B5EF4-FFF2-40B4-BE49-F238E27FC236}">
                <a16:creationId xmlns:a16="http://schemas.microsoft.com/office/drawing/2014/main" id="{7B3735C4-6B71-4AD1-8FA7-9388DC80A8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DEB8E8-A9DE-438A-8BC0-6E0C06964B64}"/>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53112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83726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66330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51786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183919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C6071B2-206C-42BC-B64B-9A42B07CDD35}" type="datetimeFigureOut">
              <a:rPr lang="tr-TR" smtClean="0"/>
              <a:t>12.04.2020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73155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C6071B2-206C-42BC-B64B-9A42B07CDD35}"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4031048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071B2-206C-42BC-B64B-9A42B07CDD35}" type="datetimeFigureOut">
              <a:rPr lang="tr-TR" smtClean="0"/>
              <a:t>12.04.2020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508406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21668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ED2941-6997-45C9-8B90-1FFFEF8AB6E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21F92A1-0EB1-459C-9BE7-9A3D1D0F44B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C39158-2AAB-4F7E-B8E6-55F4C7AC0203}"/>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Alt Bilgi Yer Tutucusu 4">
            <a:extLst>
              <a:ext uri="{FF2B5EF4-FFF2-40B4-BE49-F238E27FC236}">
                <a16:creationId xmlns:a16="http://schemas.microsoft.com/office/drawing/2014/main" id="{A2B1CDAB-912C-48BD-BFF1-9FDFB764D16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F2A844-ABBA-4E23-B080-2CFF9EFD2F98}"/>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690173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58225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719980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261660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411699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437353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6071B2-206C-42BC-B64B-9A42B07CDD35}" type="datetimeFigureOut">
              <a:rPr lang="tr-TR" smtClean="0"/>
              <a:t>12.04.2020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395938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6071B2-206C-42BC-B64B-9A42B07CDD35}" type="datetimeFigureOut">
              <a:rPr lang="tr-TR" smtClean="0"/>
              <a:t>12.04.2020</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573358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416221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43978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a:xfrm>
            <a:off x="1876424" y="5410201"/>
            <a:ext cx="5124886" cy="365125"/>
          </a:xfrm>
        </p:spPr>
        <p:txBody>
          <a:bodyPr/>
          <a:lstStyle/>
          <a:p>
            <a:endParaRPr lang="tr-TR"/>
          </a:p>
        </p:txBody>
      </p:sp>
      <p:sp>
        <p:nvSpPr>
          <p:cNvPr id="6" name="Slide Number Placeholder 5"/>
          <p:cNvSpPr>
            <a:spLocks noGrp="1"/>
          </p:cNvSpPr>
          <p:nvPr>
            <p:ph type="sldNum" sz="quarter" idx="12"/>
          </p:nvPr>
        </p:nvSpPr>
        <p:spPr>
          <a:xfrm>
            <a:off x="9896911" y="5410199"/>
            <a:ext cx="771089" cy="365125"/>
          </a:xfrm>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80007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0ED10B-AE24-4309-B2E9-F555661D9AE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845E07F-AB30-45D2-96E1-4071A4782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457AE10-5E1F-4CA0-AAF0-888A32C5AEB2}"/>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Alt Bilgi Yer Tutucusu 4">
            <a:extLst>
              <a:ext uri="{FF2B5EF4-FFF2-40B4-BE49-F238E27FC236}">
                <a16:creationId xmlns:a16="http://schemas.microsoft.com/office/drawing/2014/main" id="{A217D930-197C-4110-9661-A48F84694D6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53CC23-124B-4D24-A6BD-AF2245183408}"/>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786093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875200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841177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237707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C6071B2-206C-42BC-B64B-9A42B07CDD35}" type="datetimeFigureOut">
              <a:rPr lang="tr-TR" smtClean="0"/>
              <a:t>12.04.2020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733783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C6071B2-206C-42BC-B64B-9A42B07CDD35}"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72462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071B2-206C-42BC-B64B-9A42B07CDD35}" type="datetimeFigureOut">
              <a:rPr lang="tr-TR" smtClean="0"/>
              <a:t>12.04.2020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144838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488776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864788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701122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98741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E12DAB-A82D-4A68-879B-2FB61C5A733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8383E4D-1B25-4ACC-8F5B-3A12E7A1C4F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F652E12-B5A0-40CB-B22A-F48A903F74D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9DEF1C8-812F-4DD2-A3A1-4B27A72403FF}"/>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Alt Bilgi Yer Tutucusu 5">
            <a:extLst>
              <a:ext uri="{FF2B5EF4-FFF2-40B4-BE49-F238E27FC236}">
                <a16:creationId xmlns:a16="http://schemas.microsoft.com/office/drawing/2014/main" id="{07BE0164-D133-4A26-9EB1-CDB6E743EFC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FD2013-E67E-415B-B563-7C5AB1303491}"/>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327489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9673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925638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3C6071B2-206C-42BC-B64B-9A42B07CDD35}"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235407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3C6071B2-206C-42BC-B64B-9A42B07CDD35}"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836559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035692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C6071B2-206C-42BC-B64B-9A42B07CDD35}"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411748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40C032-29D6-4F1F-82D9-322E53F07B8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A323C0C-CD7D-46F1-9D63-91D2628485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FB288BB-9B6F-468A-B591-8E963FE5FC7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9191861-1D0C-4FDB-BDEA-9809623A1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284BBD3-62C7-4114-9629-B2DCA2F8997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62CDAF2-F0CF-41BF-9F55-EA53024FF026}"/>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8" name="Alt Bilgi Yer Tutucusu 7">
            <a:extLst>
              <a:ext uri="{FF2B5EF4-FFF2-40B4-BE49-F238E27FC236}">
                <a16:creationId xmlns:a16="http://schemas.microsoft.com/office/drawing/2014/main" id="{4015E868-5805-45CA-B300-92A48C486CD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2F38196-0D2E-452D-913A-3524AE44D289}"/>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26415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CF5297-6655-47FF-A022-66D3C826550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859412A-7601-4FE3-B1E8-55F7378ED91E}"/>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4" name="Alt Bilgi Yer Tutucusu 3">
            <a:extLst>
              <a:ext uri="{FF2B5EF4-FFF2-40B4-BE49-F238E27FC236}">
                <a16:creationId xmlns:a16="http://schemas.microsoft.com/office/drawing/2014/main" id="{8BD8CB27-F118-42D6-B804-8BE245E5A74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C8E4DA1-F55E-467C-9C23-2CAE1CFAB650}"/>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54140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3BE79B8-91F3-4F86-A258-0C9FD724F5B7}"/>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3" name="Alt Bilgi Yer Tutucusu 2">
            <a:extLst>
              <a:ext uri="{FF2B5EF4-FFF2-40B4-BE49-F238E27FC236}">
                <a16:creationId xmlns:a16="http://schemas.microsoft.com/office/drawing/2014/main" id="{B0A06566-8B0E-44D3-82C9-BFF65F03801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993CCAE-D368-430D-B2BF-9745D41FBC9B}"/>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113813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5D5B36-878A-4E80-992C-83DF72886A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82095E0-7D6B-4143-B9FC-01D241753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672EB71-296C-4E5B-B8AD-F036CB87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10B3954-7162-4AD9-8B8C-E7167E5A8725}"/>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Alt Bilgi Yer Tutucusu 5">
            <a:extLst>
              <a:ext uri="{FF2B5EF4-FFF2-40B4-BE49-F238E27FC236}">
                <a16:creationId xmlns:a16="http://schemas.microsoft.com/office/drawing/2014/main" id="{6FACDDC0-A37F-4CA8-8135-F3FDC17139B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BE575AE-5BB5-44C4-99EA-54C28BA9B6E1}"/>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389035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4616CB-02E5-490A-BBA4-B7FD7CA3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66A8C96-E35F-4E31-8466-655D9A875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CA323BC-405F-4E32-99F7-187148E9B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2B29AEC-0564-4DAB-AB11-1CAE7EF4EC32}"/>
              </a:ext>
            </a:extLst>
          </p:cNvPr>
          <p:cNvSpPr>
            <a:spLocks noGrp="1"/>
          </p:cNvSpPr>
          <p:nvPr>
            <p:ph type="dt" sz="half" idx="10"/>
          </p:nvPr>
        </p:nvSpPr>
        <p:spPr/>
        <p:txBody>
          <a:bodyPr/>
          <a:lstStyle/>
          <a:p>
            <a:fld id="{3C6071B2-206C-42BC-B64B-9A42B07CDD35}" type="datetimeFigureOut">
              <a:rPr lang="tr-TR" smtClean="0"/>
              <a:t>12.04.2020</a:t>
            </a:fld>
            <a:endParaRPr lang="tr-TR"/>
          </a:p>
        </p:txBody>
      </p:sp>
      <p:sp>
        <p:nvSpPr>
          <p:cNvPr id="6" name="Alt Bilgi Yer Tutucusu 5">
            <a:extLst>
              <a:ext uri="{FF2B5EF4-FFF2-40B4-BE49-F238E27FC236}">
                <a16:creationId xmlns:a16="http://schemas.microsoft.com/office/drawing/2014/main" id="{4791F0F2-7B97-412B-9925-558C720927D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F8CCB51-CB3C-4A13-85E7-C37D3ADBFBC8}"/>
              </a:ext>
            </a:extLst>
          </p:cNvPr>
          <p:cNvSpPr>
            <a:spLocks noGrp="1"/>
          </p:cNvSpPr>
          <p:nvPr>
            <p:ph type="sldNum" sz="quarter" idx="12"/>
          </p:nvPr>
        </p:nvSpPr>
        <p:spPr/>
        <p:txBody>
          <a:bodyPr/>
          <a:lstStyle/>
          <a:p>
            <a:fld id="{E3A79A48-B855-41C0-9613-195691AB9F4A}" type="slidenum">
              <a:rPr lang="tr-TR" smtClean="0"/>
              <a:t>‹#›</a:t>
            </a:fld>
            <a:endParaRPr lang="tr-TR"/>
          </a:p>
        </p:txBody>
      </p:sp>
    </p:spTree>
    <p:extLst>
      <p:ext uri="{BB962C8B-B14F-4D97-AF65-F5344CB8AC3E}">
        <p14:creationId xmlns:p14="http://schemas.microsoft.com/office/powerpoint/2010/main" val="249391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86698AA-766C-4074-BC7D-13B6B9C49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EED4F53-865A-4A8F-BA29-3F37A845E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5A4945-8921-467C-83F9-F62E229E0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071B2-206C-42BC-B64B-9A42B07CDD35}" type="datetimeFigureOut">
              <a:rPr lang="tr-TR" smtClean="0"/>
              <a:t>12.04.2020</a:t>
            </a:fld>
            <a:endParaRPr lang="tr-TR"/>
          </a:p>
        </p:txBody>
      </p:sp>
      <p:sp>
        <p:nvSpPr>
          <p:cNvPr id="5" name="Alt Bilgi Yer Tutucusu 4">
            <a:extLst>
              <a:ext uri="{FF2B5EF4-FFF2-40B4-BE49-F238E27FC236}">
                <a16:creationId xmlns:a16="http://schemas.microsoft.com/office/drawing/2014/main" id="{6B370B48-053C-4848-9A37-6C70B742A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51C0630-92A1-4501-84DF-ACF7B99AD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79A48-B855-41C0-9613-195691AB9F4A}" type="slidenum">
              <a:rPr lang="tr-TR" smtClean="0"/>
              <a:t>‹#›</a:t>
            </a:fld>
            <a:endParaRPr lang="tr-TR"/>
          </a:p>
        </p:txBody>
      </p:sp>
    </p:spTree>
    <p:extLst>
      <p:ext uri="{BB962C8B-B14F-4D97-AF65-F5344CB8AC3E}">
        <p14:creationId xmlns:p14="http://schemas.microsoft.com/office/powerpoint/2010/main" val="11767973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C6071B2-206C-42BC-B64B-9A42B07CDD35}" type="datetimeFigureOut">
              <a:rPr lang="tr-TR" smtClean="0"/>
              <a:t>12.04.2020</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3A79A48-B855-41C0-9613-195691AB9F4A}" type="slidenum">
              <a:rPr lang="tr-TR" smtClean="0"/>
              <a:t>‹#›</a:t>
            </a:fld>
            <a:endParaRPr lang="tr-TR"/>
          </a:p>
        </p:txBody>
      </p:sp>
    </p:spTree>
    <p:extLst>
      <p:ext uri="{BB962C8B-B14F-4D97-AF65-F5344CB8AC3E}">
        <p14:creationId xmlns:p14="http://schemas.microsoft.com/office/powerpoint/2010/main" val="50571335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6071B2-206C-42BC-B64B-9A42B07CDD35}" type="datetimeFigureOut">
              <a:rPr lang="tr-TR" smtClean="0"/>
              <a:t>12.04.2020</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A79A48-B855-41C0-9613-195691AB9F4A}" type="slidenum">
              <a:rPr lang="tr-TR" smtClean="0"/>
              <a:t>‹#›</a:t>
            </a:fld>
            <a:endParaRPr lang="tr-TR"/>
          </a:p>
        </p:txBody>
      </p:sp>
    </p:spTree>
    <p:extLst>
      <p:ext uri="{BB962C8B-B14F-4D97-AF65-F5344CB8AC3E}">
        <p14:creationId xmlns:p14="http://schemas.microsoft.com/office/powerpoint/2010/main" val="338769715"/>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KDYKHpcnmQL_He3-fNGrTP-nuLBJ-ct2/view?fbclid=IwAR3tOsteENP8Mz5QscEUh-mpIDwit5zY0H3DXBOd6bK26mjZfQoNiTfkXSw"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orgm.meb.gov.tr/meb_iys_dosyalar/2020_04/10142411_Gencler_Icin_Bilgilendirme_Rehberi.pdf" TargetMode="External"/><Relationship Id="rId4" Type="http://schemas.openxmlformats.org/officeDocument/2006/relationships/hyperlink" Target="https://orgm.meb.gov.tr/meb_iys_dosyalar/2020_03/21161617_brosur_yetiskin_so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orgm.meb.gov.tr/www/oceet-ozel-cocuklarimizla-eglenceli-etkinlikler-takvimi/icerik/130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meb.gov.tr/veli-kusaginda-her-gun-bir-uzman/haber/20660/tr?fbclid=IwAR1LHIM_hMDvWMJyJ54VCTYfwTMpJO_O_xNzcrUvsvf6D3lG3nLSCN3-4bo" TargetMode="External"/><Relationship Id="rId2" Type="http://schemas.openxmlformats.org/officeDocument/2006/relationships/hyperlink" Target="http://www.eba.gov.tr/"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9F3AB9-4AC2-4A84-A168-A522D134D713}"/>
              </a:ext>
            </a:extLst>
          </p:cNvPr>
          <p:cNvSpPr>
            <a:spLocks noGrp="1"/>
          </p:cNvSpPr>
          <p:nvPr>
            <p:ph type="title"/>
          </p:nvPr>
        </p:nvSpPr>
        <p:spPr>
          <a:xfrm>
            <a:off x="838200" y="300001"/>
            <a:ext cx="10515600" cy="1750742"/>
          </a:xfrm>
        </p:spPr>
        <p:txBody>
          <a:bodyPr>
            <a:noAutofit/>
          </a:bodyPr>
          <a:lstStyle/>
          <a:p>
            <a:pPr algn="ctr"/>
            <a:r>
              <a:rPr lang="tr-TR" sz="4400" spc="300" dirty="0">
                <a:effectLst>
                  <a:outerShdw blurRad="38100" dist="38100" dir="2700000" algn="tl">
                    <a:srgbClr val="000000">
                      <a:alpha val="43137"/>
                    </a:srgbClr>
                  </a:outerShdw>
                </a:effectLst>
                <a:latin typeface="Impact" panose="020B0806030902050204" pitchFamily="34" charset="0"/>
              </a:rPr>
              <a:t>NİĞDE </a:t>
            </a:r>
            <a:br>
              <a:rPr lang="tr-TR" sz="4400" spc="300" dirty="0">
                <a:effectLst>
                  <a:outerShdw blurRad="38100" dist="38100" dir="2700000" algn="tl">
                    <a:srgbClr val="000000">
                      <a:alpha val="43137"/>
                    </a:srgbClr>
                  </a:outerShdw>
                </a:effectLst>
                <a:latin typeface="Impact" panose="020B0806030902050204" pitchFamily="34" charset="0"/>
              </a:rPr>
            </a:br>
            <a:r>
              <a:rPr lang="tr-TR" sz="4400" spc="300" dirty="0">
                <a:effectLst>
                  <a:outerShdw blurRad="38100" dist="38100" dir="2700000" algn="tl">
                    <a:srgbClr val="000000">
                      <a:alpha val="43137"/>
                    </a:srgbClr>
                  </a:outerShdw>
                </a:effectLst>
                <a:latin typeface="Impact" panose="020B0806030902050204" pitchFamily="34" charset="0"/>
              </a:rPr>
              <a:t>REHBERLİK VE ARAŞTIRMA MERKEZİ</a:t>
            </a:r>
          </a:p>
        </p:txBody>
      </p:sp>
      <p:sp>
        <p:nvSpPr>
          <p:cNvPr id="5" name="İçerik Yer Tutucusu 4">
            <a:extLst>
              <a:ext uri="{FF2B5EF4-FFF2-40B4-BE49-F238E27FC236}">
                <a16:creationId xmlns:a16="http://schemas.microsoft.com/office/drawing/2014/main" id="{F96F566C-DCDF-40E5-A5DE-3BA42952BD4F}"/>
              </a:ext>
            </a:extLst>
          </p:cNvPr>
          <p:cNvSpPr>
            <a:spLocks noGrp="1"/>
          </p:cNvSpPr>
          <p:nvPr>
            <p:ph idx="1"/>
          </p:nvPr>
        </p:nvSpPr>
        <p:spPr>
          <a:xfrm>
            <a:off x="557561" y="2705308"/>
            <a:ext cx="5449229" cy="3673190"/>
          </a:xfrm>
        </p:spPr>
        <p:txBody>
          <a:bodyPr>
            <a:normAutofit fontScale="92500" lnSpcReduction="20000"/>
          </a:bodyPr>
          <a:lstStyle/>
          <a:p>
            <a:pPr marL="0" indent="0" algn="ctr">
              <a:buNone/>
            </a:pPr>
            <a:r>
              <a:rPr lang="tr-TR" sz="4000" b="1" dirty="0">
                <a:latin typeface="Segoe Print" panose="02000600000000000000" pitchFamily="2" charset="0"/>
              </a:rPr>
              <a:t>PANDEMİ DÖNEMİNDE</a:t>
            </a:r>
          </a:p>
          <a:p>
            <a:pPr marL="0" indent="0" algn="ctr">
              <a:buNone/>
            </a:pPr>
            <a:endParaRPr lang="tr-TR" sz="4000" b="1" dirty="0">
              <a:latin typeface="Segoe Print" panose="02000600000000000000" pitchFamily="2" charset="0"/>
            </a:endParaRPr>
          </a:p>
          <a:p>
            <a:pPr marL="0" indent="0" algn="ctr">
              <a:buNone/>
            </a:pPr>
            <a:r>
              <a:rPr lang="tr-TR" sz="4000" b="1" dirty="0">
                <a:latin typeface="Segoe Print" panose="02000600000000000000" pitchFamily="2" charset="0"/>
              </a:rPr>
              <a:t>KAYNAŞTIRMA ÖĞRENCİLERİMİZ </a:t>
            </a:r>
          </a:p>
          <a:p>
            <a:pPr marL="0" indent="0" algn="ctr">
              <a:buNone/>
            </a:pPr>
            <a:r>
              <a:rPr lang="tr-TR" sz="4000" b="1" dirty="0">
                <a:latin typeface="Segoe Print" panose="02000600000000000000" pitchFamily="2" charset="0"/>
              </a:rPr>
              <a:t>VE VELİLERİMİZ İÇİN BİLGİLENDİRME</a:t>
            </a:r>
          </a:p>
        </p:txBody>
      </p:sp>
      <p:pic>
        <p:nvPicPr>
          <p:cNvPr id="1026" name="Picture 2" descr="Rehberlik Araştırma Merkezi (RAM)-1">
            <a:extLst>
              <a:ext uri="{FF2B5EF4-FFF2-40B4-BE49-F238E27FC236}">
                <a16:creationId xmlns:a16="http://schemas.microsoft.com/office/drawing/2014/main" id="{F9A1C115-5B4F-4C14-91C5-57D763C1C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473" y="2620537"/>
            <a:ext cx="6195126" cy="348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8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A7AF9-6196-4905-B93E-CF3A6411CB19}"/>
              </a:ext>
            </a:extLst>
          </p:cNvPr>
          <p:cNvSpPr>
            <a:spLocks noGrp="1"/>
          </p:cNvSpPr>
          <p:nvPr>
            <p:ph type="title"/>
          </p:nvPr>
        </p:nvSpPr>
        <p:spPr>
          <a:xfrm>
            <a:off x="2715089" y="4579602"/>
            <a:ext cx="6475374" cy="1165114"/>
          </a:xfrm>
        </p:spPr>
        <p:txBody>
          <a:bodyPr/>
          <a:lstStyle/>
          <a:p>
            <a:pPr algn="ctr"/>
            <a:r>
              <a:rPr lang="tr-TR" u="sng" dirty="0"/>
              <a:t>HAZIRLAYANLAR</a:t>
            </a:r>
          </a:p>
        </p:txBody>
      </p:sp>
      <p:sp>
        <p:nvSpPr>
          <p:cNvPr id="3" name="İçerik Yer Tutucusu 2">
            <a:extLst>
              <a:ext uri="{FF2B5EF4-FFF2-40B4-BE49-F238E27FC236}">
                <a16:creationId xmlns:a16="http://schemas.microsoft.com/office/drawing/2014/main" id="{C803292B-913D-456C-9388-BA60DD2AA7EF}"/>
              </a:ext>
            </a:extLst>
          </p:cNvPr>
          <p:cNvSpPr>
            <a:spLocks noGrp="1"/>
          </p:cNvSpPr>
          <p:nvPr>
            <p:ph idx="1"/>
          </p:nvPr>
        </p:nvSpPr>
        <p:spPr>
          <a:xfrm>
            <a:off x="1382750" y="5617354"/>
            <a:ext cx="10228689" cy="1039925"/>
          </a:xfrm>
        </p:spPr>
        <p:txBody>
          <a:bodyPr>
            <a:normAutofit lnSpcReduction="10000"/>
          </a:bodyPr>
          <a:lstStyle/>
          <a:p>
            <a:r>
              <a:rPr lang="tr-TR" dirty="0">
                <a:latin typeface="Bahnschrift Condensed" panose="020B0502040204020203" pitchFamily="34" charset="0"/>
              </a:rPr>
              <a:t>Selma SONGUR			Selçuk DUMLU		Turan ÇEVİK</a:t>
            </a:r>
          </a:p>
          <a:p>
            <a:r>
              <a:rPr lang="tr-TR" dirty="0">
                <a:latin typeface="Bahnschrift Condensed" panose="020B0502040204020203" pitchFamily="34" charset="0"/>
              </a:rPr>
              <a:t>Rehberlik Öğretmeni		Rehberlik Öğretmeni	Özel Eğitim Öğretmeni</a:t>
            </a:r>
          </a:p>
          <a:p>
            <a:endParaRPr lang="tr-TR" dirty="0"/>
          </a:p>
        </p:txBody>
      </p:sp>
      <p:sp>
        <p:nvSpPr>
          <p:cNvPr id="4" name="Metin kutusu 3">
            <a:extLst>
              <a:ext uri="{FF2B5EF4-FFF2-40B4-BE49-F238E27FC236}">
                <a16:creationId xmlns:a16="http://schemas.microsoft.com/office/drawing/2014/main" id="{22B3A655-CDDD-4C9B-84AF-69B5E00313A5}"/>
              </a:ext>
            </a:extLst>
          </p:cNvPr>
          <p:cNvSpPr txBox="1"/>
          <p:nvPr/>
        </p:nvSpPr>
        <p:spPr>
          <a:xfrm>
            <a:off x="903249" y="153712"/>
            <a:ext cx="4973444" cy="4678204"/>
          </a:xfrm>
          <a:prstGeom prst="rect">
            <a:avLst/>
          </a:prstGeom>
          <a:noFill/>
        </p:spPr>
        <p:txBody>
          <a:bodyPr wrap="square" rtlCol="0">
            <a:spAutoFit/>
          </a:bodyPr>
          <a:lstStyle/>
          <a:p>
            <a:endParaRPr lang="tr-TR" sz="2000" dirty="0">
              <a:solidFill>
                <a:schemeClr val="bg2">
                  <a:lumMod val="50000"/>
                </a:schemeClr>
              </a:solidFill>
              <a:latin typeface="Arial Black" panose="020B0A04020102020204" pitchFamily="34" charset="0"/>
            </a:endParaRPr>
          </a:p>
          <a:p>
            <a:endParaRPr lang="tr-TR" sz="2000" dirty="0">
              <a:solidFill>
                <a:schemeClr val="bg2">
                  <a:lumMod val="50000"/>
                </a:schemeClr>
              </a:solidFill>
              <a:latin typeface="Arial Black" panose="020B0A04020102020204" pitchFamily="34" charset="0"/>
            </a:endParaRPr>
          </a:p>
          <a:p>
            <a:r>
              <a:rPr lang="tr-TR" sz="2000" dirty="0">
                <a:solidFill>
                  <a:schemeClr val="bg2">
                    <a:lumMod val="50000"/>
                  </a:schemeClr>
                </a:solidFill>
                <a:latin typeface="Arial Black" panose="020B0A04020102020204" pitchFamily="34" charset="0"/>
              </a:rPr>
              <a:t>Şartlar ne olursa olsun, kendimizin ve evlatlarımızın biyolojik ve psikolojik sağlamlığını korumak ya da artırmak birinci önceliğimiz olmalıdır.</a:t>
            </a:r>
          </a:p>
          <a:p>
            <a:endParaRPr lang="tr-TR" sz="2000" dirty="0">
              <a:solidFill>
                <a:schemeClr val="bg2">
                  <a:lumMod val="50000"/>
                </a:schemeClr>
              </a:solidFill>
              <a:latin typeface="Arial Black" panose="020B0A04020102020204" pitchFamily="34" charset="0"/>
            </a:endParaRPr>
          </a:p>
          <a:p>
            <a:endParaRPr lang="tr-TR" sz="2000" dirty="0">
              <a:solidFill>
                <a:schemeClr val="bg2">
                  <a:lumMod val="50000"/>
                </a:schemeClr>
              </a:solidFill>
              <a:latin typeface="Arial Black" panose="020B0A04020102020204" pitchFamily="34" charset="0"/>
            </a:endParaRPr>
          </a:p>
          <a:p>
            <a:r>
              <a:rPr lang="tr-TR" sz="2000" dirty="0">
                <a:solidFill>
                  <a:schemeClr val="bg2">
                    <a:lumMod val="50000"/>
                  </a:schemeClr>
                </a:solidFill>
                <a:latin typeface="Arial Black" panose="020B0A04020102020204" pitchFamily="34" charset="0"/>
              </a:rPr>
              <a:t>Doğru kaynaklardan bilgi </a:t>
            </a:r>
            <a:r>
              <a:rPr lang="tr-TR" sz="2000" dirty="0" err="1">
                <a:solidFill>
                  <a:schemeClr val="bg2">
                    <a:lumMod val="50000"/>
                  </a:schemeClr>
                </a:solidFill>
                <a:latin typeface="Arial Black" panose="020B0A04020102020204" pitchFamily="34" charset="0"/>
              </a:rPr>
              <a:t>almak,önerilen</a:t>
            </a:r>
            <a:r>
              <a:rPr lang="tr-TR" sz="2000">
                <a:solidFill>
                  <a:schemeClr val="bg2">
                    <a:lumMod val="50000"/>
                  </a:schemeClr>
                </a:solidFill>
                <a:latin typeface="Arial Black" panose="020B0A04020102020204" pitchFamily="34" charset="0"/>
              </a:rPr>
              <a:t> tedbirleri uygulamak </a:t>
            </a:r>
            <a:r>
              <a:rPr lang="tr-TR" sz="2000" dirty="0">
                <a:solidFill>
                  <a:schemeClr val="bg2">
                    <a:lumMod val="50000"/>
                  </a:schemeClr>
                </a:solidFill>
                <a:latin typeface="Arial Black" panose="020B0A04020102020204" pitchFamily="34" charset="0"/>
              </a:rPr>
              <a:t>ve gerektiğinde uzman desteği almak bu süreci olumlu bir deneyime çevirecektir.</a:t>
            </a:r>
          </a:p>
          <a:p>
            <a:endParaRPr lang="tr-TR" dirty="0"/>
          </a:p>
        </p:txBody>
      </p:sp>
      <p:pic>
        <p:nvPicPr>
          <p:cNvPr id="4098" name="Picture 2" descr="Mutlu Aile, Mutlu Kişiler | Mutlu, Tablolar, Ailem">
            <a:extLst>
              <a:ext uri="{FF2B5EF4-FFF2-40B4-BE49-F238E27FC236}">
                <a16:creationId xmlns:a16="http://schemas.microsoft.com/office/drawing/2014/main" id="{72345E70-9B62-401E-A9AD-27FBC5299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693" y="360103"/>
            <a:ext cx="6003073" cy="450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2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1F3207-C50F-4B00-9274-AE14EED938AE}"/>
              </a:ext>
            </a:extLst>
          </p:cNvPr>
          <p:cNvSpPr>
            <a:spLocks noGrp="1"/>
          </p:cNvSpPr>
          <p:nvPr>
            <p:ph idx="1"/>
          </p:nvPr>
        </p:nvSpPr>
        <p:spPr>
          <a:xfrm>
            <a:off x="1088045" y="2335871"/>
            <a:ext cx="5814559" cy="4142988"/>
          </a:xfrm>
        </p:spPr>
        <p:txBody>
          <a:bodyPr>
            <a:normAutofit/>
          </a:bodyPr>
          <a:lstStyle/>
          <a:p>
            <a:pPr lvl="1"/>
            <a:r>
              <a:rPr lang="tr-TR" sz="1800" b="1" dirty="0"/>
              <a:t>İçinden geçtiğimiz süreçte dünya ve ülkemiz ciddi bir sağlık sınavı vermektedir ,</a:t>
            </a:r>
          </a:p>
          <a:p>
            <a:pPr lvl="1"/>
            <a:r>
              <a:rPr lang="tr-TR" sz="1800" b="1" dirty="0"/>
              <a:t>Öğrencilerimizin özel gereksinimlerinden dolayı okulda onlar için alınan ek tedbirler ve destek hizmetleri bu süreçte evdeki yaşantının içine yerleştirilmiş durumdadır .</a:t>
            </a:r>
          </a:p>
          <a:p>
            <a:pPr lvl="1"/>
            <a:r>
              <a:rPr lang="tr-TR" sz="1800" b="1" dirty="0"/>
              <a:t>Her zaman olduğu gibi siz değerli velilerimizin ilgisi ve desteği ile çocuklarımızın bu süreci en sağlıklı şekilde atlatacaklarına olan inancımız tamdır.</a:t>
            </a:r>
          </a:p>
          <a:p>
            <a:pPr marL="0" indent="0">
              <a:buNone/>
            </a:pPr>
            <a:endParaRPr lang="tr-TR" dirty="0"/>
          </a:p>
        </p:txBody>
      </p:sp>
      <p:sp>
        <p:nvSpPr>
          <p:cNvPr id="4" name="Dikdörtgen 3">
            <a:extLst>
              <a:ext uri="{FF2B5EF4-FFF2-40B4-BE49-F238E27FC236}">
                <a16:creationId xmlns:a16="http://schemas.microsoft.com/office/drawing/2014/main" id="{E3C046BF-2716-4890-9F74-16536152715E}"/>
              </a:ext>
            </a:extLst>
          </p:cNvPr>
          <p:cNvSpPr/>
          <p:nvPr/>
        </p:nvSpPr>
        <p:spPr>
          <a:xfrm>
            <a:off x="1868854" y="795634"/>
            <a:ext cx="5033750" cy="923330"/>
          </a:xfrm>
          <a:prstGeom prst="rect">
            <a:avLst/>
          </a:prstGeom>
        </p:spPr>
        <p:txBody>
          <a:bodyPr wrap="none">
            <a:spAutoFit/>
          </a:bodyPr>
          <a:lstStyle/>
          <a:p>
            <a:r>
              <a:rPr lang="tr-TR" sz="5400" dirty="0">
                <a:solidFill>
                  <a:schemeClr val="bg1"/>
                </a:solidFill>
              </a:rPr>
              <a:t>Değerli veliler ,</a:t>
            </a:r>
          </a:p>
        </p:txBody>
      </p:sp>
      <p:pic>
        <p:nvPicPr>
          <p:cNvPr id="2050" name="Picture 2" descr="Bilgi kaynağınız ne kadar güvenilir? / Felsefe / Milliyet Blog">
            <a:extLst>
              <a:ext uri="{FF2B5EF4-FFF2-40B4-BE49-F238E27FC236}">
                <a16:creationId xmlns:a16="http://schemas.microsoft.com/office/drawing/2014/main" id="{D0C2D29F-3738-4F35-8A3D-FF243CCCF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577" y="2298943"/>
            <a:ext cx="4546376" cy="327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BEACC8-A4E4-4980-B2A6-A99A4B163C75}"/>
              </a:ext>
            </a:extLst>
          </p:cNvPr>
          <p:cNvSpPr>
            <a:spLocks noGrp="1"/>
          </p:cNvSpPr>
          <p:nvPr>
            <p:ph idx="1"/>
          </p:nvPr>
        </p:nvSpPr>
        <p:spPr>
          <a:xfrm>
            <a:off x="4493941" y="2436232"/>
            <a:ext cx="6323013" cy="3416300"/>
          </a:xfrm>
        </p:spPr>
        <p:txBody>
          <a:bodyPr/>
          <a:lstStyle/>
          <a:p>
            <a:r>
              <a:rPr lang="tr-TR" b="1" dirty="0"/>
              <a:t>Bu süreçte kendimiz ,evlatlarımız ve çevremiz için yetkili kişi ve kurumlarca verilen bilgi ve öneriler doğrultusunda yaşamımızı düzenlemek bu </a:t>
            </a:r>
            <a:r>
              <a:rPr lang="tr-TR" b="1" dirty="0" err="1"/>
              <a:t>pandemi</a:t>
            </a:r>
            <a:r>
              <a:rPr lang="tr-TR" b="1" dirty="0"/>
              <a:t> sürecini en iyi şekilde atlatmamızı sağlayacaktır .</a:t>
            </a:r>
          </a:p>
          <a:p>
            <a:r>
              <a:rPr lang="tr-TR" b="1" dirty="0"/>
              <a:t>Kaynaştırma eğitimi alan öğrencilerimiz ve velilerimiz olarak sizler için evinizde geçireceğiniz bu süreçte nelere dikkat edeceğiniz ve hangi kaynaklardan bilgi ve haber almanızın fayda sağlayacağı hususunda Niğde RAM olarak bu içeriği sizler için oluşturduk .</a:t>
            </a:r>
          </a:p>
          <a:p>
            <a:pPr marL="0" indent="0">
              <a:buNone/>
            </a:pPr>
            <a:endParaRPr lang="tr-TR" dirty="0"/>
          </a:p>
        </p:txBody>
      </p:sp>
      <p:pic>
        <p:nvPicPr>
          <p:cNvPr id="7" name="Picture 2" descr="PSİKOLOG VE SOSYOLOGLARIN ZAMLI 15 OCAK 2020 MAAŞI">
            <a:extLst>
              <a:ext uri="{FF2B5EF4-FFF2-40B4-BE49-F238E27FC236}">
                <a16:creationId xmlns:a16="http://schemas.microsoft.com/office/drawing/2014/main" id="{5B535779-828D-4C43-BC2C-BEEB88ADE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53" y="2875006"/>
            <a:ext cx="3583362" cy="236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örüntünün olası içeriği: yazı">
            <a:extLst>
              <a:ext uri="{FF2B5EF4-FFF2-40B4-BE49-F238E27FC236}">
                <a16:creationId xmlns:a16="http://schemas.microsoft.com/office/drawing/2014/main" id="{797EFBF5-38FD-4790-8882-5AD7EE18E5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6819" y="0"/>
            <a:ext cx="61751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6765E750-CDDB-4364-8E3F-B70940B9FD60}"/>
              </a:ext>
            </a:extLst>
          </p:cNvPr>
          <p:cNvSpPr txBox="1"/>
          <p:nvPr/>
        </p:nvSpPr>
        <p:spPr>
          <a:xfrm>
            <a:off x="479503" y="334537"/>
            <a:ext cx="5107258" cy="369332"/>
          </a:xfrm>
          <a:prstGeom prst="rect">
            <a:avLst/>
          </a:prstGeom>
          <a:noFill/>
        </p:spPr>
        <p:txBody>
          <a:bodyPr wrap="square" rtlCol="0">
            <a:spAutoFit/>
          </a:bodyPr>
          <a:lstStyle/>
          <a:p>
            <a:endParaRPr lang="tr-TR" dirty="0"/>
          </a:p>
        </p:txBody>
      </p:sp>
      <p:sp>
        <p:nvSpPr>
          <p:cNvPr id="2" name="Dikdörtgen 1">
            <a:extLst>
              <a:ext uri="{FF2B5EF4-FFF2-40B4-BE49-F238E27FC236}">
                <a16:creationId xmlns:a16="http://schemas.microsoft.com/office/drawing/2014/main" id="{8909FFA4-A89D-4CE1-AF6C-B507C62755ED}"/>
              </a:ext>
            </a:extLst>
          </p:cNvPr>
          <p:cNvSpPr/>
          <p:nvPr/>
        </p:nvSpPr>
        <p:spPr>
          <a:xfrm>
            <a:off x="267490" y="514667"/>
            <a:ext cx="5663240" cy="1938992"/>
          </a:xfrm>
          <a:prstGeom prst="rect">
            <a:avLst/>
          </a:prstGeom>
        </p:spPr>
        <p:txBody>
          <a:bodyPr wrap="square">
            <a:spAutoFit/>
          </a:bodyPr>
          <a:lstStyle/>
          <a:p>
            <a:r>
              <a:rPr lang="tr-TR" sz="2400" b="1" dirty="0">
                <a:solidFill>
                  <a:srgbClr val="FF0000"/>
                </a:solidFill>
              </a:rPr>
              <a:t>DEĞERLİ VELİLERİMİZ </a:t>
            </a:r>
            <a:r>
              <a:rPr lang="tr-TR" sz="2400" dirty="0">
                <a:solidFill>
                  <a:srgbClr val="FF0000"/>
                </a:solidFill>
              </a:rPr>
              <a:t>,</a:t>
            </a:r>
            <a:endParaRPr lang="tr-TR" sz="2400" b="1" dirty="0">
              <a:solidFill>
                <a:srgbClr val="FF0000"/>
              </a:solidFill>
            </a:endParaRPr>
          </a:p>
          <a:p>
            <a:r>
              <a:rPr lang="tr-TR" sz="2400" b="1" dirty="0">
                <a:solidFill>
                  <a:srgbClr val="FF0000"/>
                </a:solidFill>
              </a:rPr>
              <a:t>MEB TARAFINDAN HAZIRLANAN </a:t>
            </a:r>
          </a:p>
          <a:p>
            <a:r>
              <a:rPr lang="tr-TR" sz="2400" b="1" dirty="0">
                <a:solidFill>
                  <a:srgbClr val="FF0000"/>
                </a:solidFill>
              </a:rPr>
              <a:t>BİLGİLENDİRME BROŞÜRLERİ İLE KENDİNİZ VE ÇOCUĞUNUZ İÇİN EN DOĞRU BİLGİYE ULAŞIN!</a:t>
            </a:r>
          </a:p>
        </p:txBody>
      </p:sp>
      <p:sp>
        <p:nvSpPr>
          <p:cNvPr id="5" name="İçerik Yer Tutucusu 2">
            <a:extLst>
              <a:ext uri="{FF2B5EF4-FFF2-40B4-BE49-F238E27FC236}">
                <a16:creationId xmlns:a16="http://schemas.microsoft.com/office/drawing/2014/main" id="{6B31D735-CDF0-46DC-B186-A274F201277F}"/>
              </a:ext>
            </a:extLst>
          </p:cNvPr>
          <p:cNvSpPr txBox="1">
            <a:spLocks/>
          </p:cNvSpPr>
          <p:nvPr/>
        </p:nvSpPr>
        <p:spPr>
          <a:xfrm>
            <a:off x="102220" y="2520175"/>
            <a:ext cx="5828510" cy="40032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hlinkClick r:id="rId3"/>
              </a:rPr>
              <a:t>https://drive.google.com/file/d/1KDYKHpcnmQL_He3-fNGrTP-nuLBJ-ct2/view?fbclid=IwAR3tOsteENP8Mz5QscEUh-mpIDwit5zY0H3DXBOd6bK26mjZfQoNiTfkXSw</a:t>
            </a:r>
            <a:r>
              <a:rPr lang="tr-TR" sz="2400" dirty="0"/>
              <a:t> [aileler için çocuklara yardım rehberi]</a:t>
            </a:r>
          </a:p>
          <a:p>
            <a:endParaRPr lang="tr-TR" sz="2400" dirty="0"/>
          </a:p>
          <a:p>
            <a:r>
              <a:rPr lang="tr-TR" sz="2400" dirty="0">
                <a:hlinkClick r:id="rId4"/>
              </a:rPr>
              <a:t>https://orgm.meb.gov.tr/meb_iys_dosyalar/2020_03/21161617_brosur_yetiskin_son.pdf</a:t>
            </a:r>
            <a:r>
              <a:rPr lang="tr-TR" sz="2400" dirty="0"/>
              <a:t> [yetişkinler için bilgilendirme rehberi]</a:t>
            </a:r>
          </a:p>
          <a:p>
            <a:endParaRPr lang="tr-TR" sz="2400" dirty="0"/>
          </a:p>
          <a:p>
            <a:r>
              <a:rPr lang="tr-TR" sz="2400" dirty="0">
                <a:hlinkClick r:id="rId5"/>
              </a:rPr>
              <a:t>https://orgm.meb.gov.tr/meb_iys_dosyalar/2020_04/10142411_Gencler_Icin_Bilgilendirme_Rehberi.pdf</a:t>
            </a:r>
            <a:r>
              <a:rPr lang="tr-TR" sz="2400" dirty="0"/>
              <a:t> [gençler için bilgilendirme rehberi]</a:t>
            </a:r>
          </a:p>
        </p:txBody>
      </p:sp>
    </p:spTree>
    <p:extLst>
      <p:ext uri="{BB962C8B-B14F-4D97-AF65-F5344CB8AC3E}">
        <p14:creationId xmlns:p14="http://schemas.microsoft.com/office/powerpoint/2010/main" val="361955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B4D32-2D70-4FF0-AA9B-E738DE6FF0BB}"/>
              </a:ext>
            </a:extLst>
          </p:cNvPr>
          <p:cNvSpPr>
            <a:spLocks noGrp="1"/>
          </p:cNvSpPr>
          <p:nvPr>
            <p:ph type="title"/>
          </p:nvPr>
        </p:nvSpPr>
        <p:spPr>
          <a:xfrm>
            <a:off x="385248" y="2252547"/>
            <a:ext cx="5993250" cy="1048215"/>
          </a:xfrm>
        </p:spPr>
        <p:txBody>
          <a:bodyPr>
            <a:normAutofit fontScale="90000"/>
          </a:bodyPr>
          <a:lstStyle/>
          <a:p>
            <a:r>
              <a:rPr lang="tr-TR" sz="3100" dirty="0">
                <a:latin typeface="Bahnschrift Condensed" panose="020B0502040204020203" pitchFamily="34" charset="0"/>
              </a:rPr>
              <a:t>Milli Eğitim Özel Eğitim ve Rehberlik Hizmetleri Genel Müdürlüğümüzce özel eğitim öğrencilerimizin uzaktan eğitim süreci boyunca evde aileleri ile birlikte eğitici, öğretici ve eğlenceli zamanlar geçirmeleri amacıyla</a:t>
            </a:r>
            <a:r>
              <a:rPr lang="tr-TR" sz="3100" dirty="0">
                <a:solidFill>
                  <a:srgbClr val="FF0000"/>
                </a:solidFill>
                <a:latin typeface="Bahnschrift Condensed" panose="020B0502040204020203" pitchFamily="34" charset="0"/>
              </a:rPr>
              <a:t> "Özel Çocuklarımızla Eğlenceli Etkinlikler Takvimi" (ÖÇEET) </a:t>
            </a:r>
            <a:r>
              <a:rPr lang="tr-TR" sz="3100" dirty="0">
                <a:latin typeface="Bahnschrift Condensed" panose="020B0502040204020203" pitchFamily="34" charset="0"/>
              </a:rPr>
              <a:t>hazırlanmıştır.</a:t>
            </a:r>
            <a:br>
              <a:rPr lang="tr-TR" sz="3100" dirty="0">
                <a:latin typeface="Bahnschrift Condensed" panose="020B0502040204020203" pitchFamily="34" charset="0"/>
              </a:rPr>
            </a:br>
            <a:br>
              <a:rPr lang="tr-TR" sz="3600" dirty="0">
                <a:latin typeface="Bahnschrift Condensed" panose="020B0502040204020203" pitchFamily="34" charset="0"/>
              </a:rPr>
            </a:br>
            <a:r>
              <a:rPr lang="tr-TR" sz="3600" dirty="0">
                <a:solidFill>
                  <a:srgbClr val="00B050"/>
                </a:solidFill>
                <a:latin typeface="Bahnschrift Condensed" panose="020B0502040204020203" pitchFamily="34" charset="0"/>
              </a:rPr>
              <a:t>Her gün yeni etkinliklerin eklendiği bu siteyi ziyaret edip, çocuklarınızla evde eğlenceli ve verimli zaman geçirebilirsiniz</a:t>
            </a:r>
            <a:r>
              <a:rPr lang="tr-TR" dirty="0">
                <a:solidFill>
                  <a:srgbClr val="00B050"/>
                </a:solidFill>
              </a:rPr>
              <a:t>.</a:t>
            </a:r>
          </a:p>
        </p:txBody>
      </p:sp>
      <p:sp>
        <p:nvSpPr>
          <p:cNvPr id="3" name="İçerik Yer Tutucusu 2">
            <a:extLst>
              <a:ext uri="{FF2B5EF4-FFF2-40B4-BE49-F238E27FC236}">
                <a16:creationId xmlns:a16="http://schemas.microsoft.com/office/drawing/2014/main" id="{312E026C-60D4-4FA0-918D-25FD9E064A9B}"/>
              </a:ext>
            </a:extLst>
          </p:cNvPr>
          <p:cNvSpPr>
            <a:spLocks noGrp="1"/>
          </p:cNvSpPr>
          <p:nvPr>
            <p:ph idx="1"/>
          </p:nvPr>
        </p:nvSpPr>
        <p:spPr>
          <a:xfrm>
            <a:off x="223323" y="5448994"/>
            <a:ext cx="6634678" cy="1152528"/>
          </a:xfrm>
        </p:spPr>
        <p:txBody>
          <a:bodyPr>
            <a:normAutofit lnSpcReduction="10000"/>
          </a:bodyPr>
          <a:lstStyle/>
          <a:p>
            <a:r>
              <a:rPr lang="tr-TR" sz="2800" dirty="0">
                <a:solidFill>
                  <a:srgbClr val="0070C0"/>
                </a:solidFill>
                <a:hlinkClick r:id="rId2">
                  <a:extLst>
                    <a:ext uri="{A12FA001-AC4F-418D-AE19-62706E023703}">
                      <ahyp:hlinkClr xmlns:ahyp="http://schemas.microsoft.com/office/drawing/2018/hyperlinkcolor" val="tx"/>
                    </a:ext>
                  </a:extLst>
                </a:hlinkClick>
              </a:rPr>
              <a:t>http://orgm.meb.gov.tr/www/oceet-ozel-cocuklarimizla-eglenceli-etkinlikler-takvimi/icerik/1307</a:t>
            </a:r>
            <a:endParaRPr lang="tr-TR" sz="2800" dirty="0">
              <a:solidFill>
                <a:srgbClr val="0070C0"/>
              </a:solidFill>
            </a:endParaRPr>
          </a:p>
        </p:txBody>
      </p:sp>
      <p:pic>
        <p:nvPicPr>
          <p:cNvPr id="5124" name="Picture 4" descr="Fotoğraf açıklaması yok.">
            <a:extLst>
              <a:ext uri="{FF2B5EF4-FFF2-40B4-BE49-F238E27FC236}">
                <a16:creationId xmlns:a16="http://schemas.microsoft.com/office/drawing/2014/main" id="{C32CC151-0E56-4CC2-8F20-3AD37F6B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663" y="-1"/>
            <a:ext cx="5077445" cy="679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9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AE809F-5413-4C01-8D1C-F151FE1C7AB1}"/>
              </a:ext>
            </a:extLst>
          </p:cNvPr>
          <p:cNvSpPr>
            <a:spLocks noGrp="1"/>
          </p:cNvSpPr>
          <p:nvPr>
            <p:ph type="ctrTitle"/>
          </p:nvPr>
        </p:nvSpPr>
        <p:spPr>
          <a:xfrm>
            <a:off x="540939" y="1563466"/>
            <a:ext cx="7576150" cy="787534"/>
          </a:xfrm>
        </p:spPr>
        <p:txBody>
          <a:bodyPr>
            <a:normAutofit/>
          </a:bodyPr>
          <a:lstStyle/>
          <a:p>
            <a:r>
              <a:rPr lang="tr-TR" sz="2000" b="1" dirty="0">
                <a:solidFill>
                  <a:srgbClr val="0070C0"/>
                </a:solidFill>
              </a:rPr>
              <a:t>KAYNAŞTIRMA ÖĞRENCİLERİMİZ İÇİN MEB TARAFINDAN ÖNERİLEN ÖRNEK SERBEST ETKİNLİK LİSTESİ </a:t>
            </a:r>
          </a:p>
        </p:txBody>
      </p:sp>
      <p:sp>
        <p:nvSpPr>
          <p:cNvPr id="3" name="Alt Başlık 2">
            <a:extLst>
              <a:ext uri="{FF2B5EF4-FFF2-40B4-BE49-F238E27FC236}">
                <a16:creationId xmlns:a16="http://schemas.microsoft.com/office/drawing/2014/main" id="{76198419-7F0D-4848-A004-8E295CB443B0}"/>
              </a:ext>
            </a:extLst>
          </p:cNvPr>
          <p:cNvSpPr>
            <a:spLocks noGrp="1"/>
          </p:cNvSpPr>
          <p:nvPr>
            <p:ph type="subTitle" idx="1"/>
          </p:nvPr>
        </p:nvSpPr>
        <p:spPr>
          <a:xfrm>
            <a:off x="207033" y="2778561"/>
            <a:ext cx="3574211" cy="4311603"/>
          </a:xfrm>
        </p:spPr>
        <p:txBody>
          <a:bodyPr>
            <a:normAutofit fontScale="25000" lnSpcReduction="20000"/>
          </a:bodyPr>
          <a:lstStyle/>
          <a:p>
            <a:pPr algn="l"/>
            <a:r>
              <a:rPr lang="tr-TR" sz="4400" dirty="0"/>
              <a:t> 1 . Yapboz</a:t>
            </a:r>
            <a:r>
              <a:rPr lang="tr-TR" sz="4800" dirty="0"/>
              <a:t> yapma.</a:t>
            </a:r>
          </a:p>
          <a:p>
            <a:pPr algn="l"/>
            <a:r>
              <a:rPr lang="tr-TR" sz="4800" dirty="0"/>
              <a:t> 2. Legolarla oynama.</a:t>
            </a:r>
          </a:p>
          <a:p>
            <a:pPr algn="l"/>
            <a:r>
              <a:rPr lang="tr-TR" sz="4800" dirty="0"/>
              <a:t> 3. Takıp çıkarmalı oyuncak yapma.</a:t>
            </a:r>
          </a:p>
          <a:p>
            <a:pPr algn="l"/>
            <a:r>
              <a:rPr lang="tr-TR" sz="4800" dirty="0"/>
              <a:t> 4. Çizim kopyalama.</a:t>
            </a:r>
          </a:p>
          <a:p>
            <a:pPr algn="l"/>
            <a:r>
              <a:rPr lang="tr-TR" sz="4800" dirty="0"/>
              <a:t> 5. Resim yapma.</a:t>
            </a:r>
          </a:p>
          <a:p>
            <a:pPr algn="l"/>
            <a:r>
              <a:rPr lang="tr-TR" sz="4800" dirty="0"/>
              <a:t> 6. Boyama çalışmaları yapma. </a:t>
            </a:r>
          </a:p>
          <a:p>
            <a:pPr algn="l"/>
            <a:r>
              <a:rPr lang="tr-TR" sz="4800" dirty="0"/>
              <a:t>7. Yüz boyama çalışmasına katılma. </a:t>
            </a:r>
          </a:p>
          <a:p>
            <a:pPr algn="l"/>
            <a:r>
              <a:rPr lang="tr-TR" sz="4800" dirty="0"/>
              <a:t>8. Oyun hamuruna şekil verme. </a:t>
            </a:r>
          </a:p>
          <a:p>
            <a:pPr algn="l"/>
            <a:r>
              <a:rPr lang="tr-TR" sz="4800" dirty="0"/>
              <a:t>9. Kesme yapıştırma. </a:t>
            </a:r>
          </a:p>
          <a:p>
            <a:pPr algn="l"/>
            <a:r>
              <a:rPr lang="tr-TR" sz="4800" dirty="0"/>
              <a:t>10. Seramik hamurundan süs eşyası yapma. </a:t>
            </a:r>
          </a:p>
          <a:p>
            <a:pPr algn="l"/>
            <a:r>
              <a:rPr lang="tr-TR" sz="4800" dirty="0"/>
              <a:t>11. Boncuktan süs eşyası yapma. </a:t>
            </a:r>
          </a:p>
          <a:p>
            <a:pPr algn="l"/>
            <a:r>
              <a:rPr lang="tr-TR" sz="4800" dirty="0"/>
              <a:t>12. Mozaik çalışmaları yapma.</a:t>
            </a:r>
          </a:p>
          <a:p>
            <a:pPr algn="l"/>
            <a:r>
              <a:rPr lang="tr-TR" sz="4800" dirty="0"/>
              <a:t> 13. Kolaj çalışmaları yapma. </a:t>
            </a:r>
          </a:p>
          <a:p>
            <a:pPr algn="l"/>
            <a:r>
              <a:rPr lang="tr-TR" sz="4800" dirty="0"/>
              <a:t>14. Hayvanları seslendirme. </a:t>
            </a:r>
          </a:p>
          <a:p>
            <a:pPr algn="l"/>
            <a:r>
              <a:rPr lang="tr-TR" sz="4800" dirty="0"/>
              <a:t>15. Heykel yapma. </a:t>
            </a:r>
          </a:p>
        </p:txBody>
      </p:sp>
      <p:sp>
        <p:nvSpPr>
          <p:cNvPr id="4" name="Metin kutusu 3">
            <a:extLst>
              <a:ext uri="{FF2B5EF4-FFF2-40B4-BE49-F238E27FC236}">
                <a16:creationId xmlns:a16="http://schemas.microsoft.com/office/drawing/2014/main" id="{D590C8F2-BC03-48AA-B138-25728C2FA201}"/>
              </a:ext>
            </a:extLst>
          </p:cNvPr>
          <p:cNvSpPr txBox="1"/>
          <p:nvPr/>
        </p:nvSpPr>
        <p:spPr>
          <a:xfrm>
            <a:off x="448574" y="5710687"/>
            <a:ext cx="184731" cy="369332"/>
          </a:xfrm>
          <a:prstGeom prst="rect">
            <a:avLst/>
          </a:prstGeom>
          <a:noFill/>
        </p:spPr>
        <p:txBody>
          <a:bodyPr wrap="none" rtlCol="0">
            <a:spAutoFit/>
          </a:bodyPr>
          <a:lstStyle/>
          <a:p>
            <a:endParaRPr lang="tr-TR" dirty="0"/>
          </a:p>
        </p:txBody>
      </p:sp>
      <p:sp>
        <p:nvSpPr>
          <p:cNvPr id="6" name="İçerik Yer Tutucusu 2">
            <a:extLst>
              <a:ext uri="{FF2B5EF4-FFF2-40B4-BE49-F238E27FC236}">
                <a16:creationId xmlns:a16="http://schemas.microsoft.com/office/drawing/2014/main" id="{217DAF57-A486-4B5F-9842-B55825C15942}"/>
              </a:ext>
            </a:extLst>
          </p:cNvPr>
          <p:cNvSpPr txBox="1">
            <a:spLocks/>
          </p:cNvSpPr>
          <p:nvPr/>
        </p:nvSpPr>
        <p:spPr>
          <a:xfrm>
            <a:off x="3197173" y="2398769"/>
            <a:ext cx="3124060" cy="54001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1200" dirty="0"/>
              <a:t>16. Maske yapma.</a:t>
            </a:r>
          </a:p>
          <a:p>
            <a:pPr algn="l"/>
            <a:r>
              <a:rPr lang="tr-TR" sz="1200" dirty="0"/>
              <a:t> 17. Güneş saati yapma </a:t>
            </a:r>
          </a:p>
          <a:p>
            <a:pPr algn="l"/>
            <a:r>
              <a:rPr lang="tr-TR" sz="1200" dirty="0"/>
              <a:t>18. Su çarkı yapma </a:t>
            </a:r>
          </a:p>
          <a:p>
            <a:pPr algn="l"/>
            <a:r>
              <a:rPr lang="tr-TR" sz="1200" dirty="0"/>
              <a:t>19. Kukla yapma. </a:t>
            </a:r>
          </a:p>
          <a:p>
            <a:pPr algn="l"/>
            <a:r>
              <a:rPr lang="tr-TR" sz="1200" dirty="0"/>
              <a:t>20. Fotoğraf çekme. </a:t>
            </a:r>
          </a:p>
          <a:p>
            <a:pPr algn="l"/>
            <a:r>
              <a:rPr lang="tr-TR" sz="1200" dirty="0"/>
              <a:t> 21. Artık materyal değerlendirme. </a:t>
            </a:r>
          </a:p>
          <a:p>
            <a:pPr algn="l"/>
            <a:r>
              <a:rPr lang="tr-TR" sz="1200" dirty="0"/>
              <a:t>22. Kâğıt işleri yapma. </a:t>
            </a:r>
          </a:p>
          <a:p>
            <a:pPr algn="l"/>
            <a:r>
              <a:rPr lang="tr-TR" sz="1200" dirty="0"/>
              <a:t>23. Bitki yetiştirme. </a:t>
            </a:r>
          </a:p>
          <a:p>
            <a:pPr algn="l"/>
            <a:r>
              <a:rPr lang="tr-TR" sz="1200" dirty="0"/>
              <a:t> 24. Günlük yazma.</a:t>
            </a:r>
          </a:p>
          <a:p>
            <a:pPr algn="l"/>
            <a:r>
              <a:rPr lang="tr-TR" sz="1200" dirty="0"/>
              <a:t> 25. Duvar boyamaları yapma. </a:t>
            </a:r>
          </a:p>
          <a:p>
            <a:pPr algn="l"/>
            <a:r>
              <a:rPr lang="tr-TR" sz="1200" dirty="0"/>
              <a:t>26. Kutlama kartı hazırlama. </a:t>
            </a:r>
          </a:p>
          <a:p>
            <a:pPr algn="l"/>
            <a:r>
              <a:rPr lang="tr-TR" sz="1200" dirty="0"/>
              <a:t>27. Resimleri anlatma. </a:t>
            </a:r>
          </a:p>
          <a:p>
            <a:pPr algn="l"/>
            <a:r>
              <a:rPr lang="tr-TR" sz="1200" dirty="0"/>
              <a:t>28. Kukla oyunları izleme. </a:t>
            </a:r>
          </a:p>
          <a:p>
            <a:pPr algn="l"/>
            <a:r>
              <a:rPr lang="tr-TR" sz="1200" dirty="0"/>
              <a:t>29. Mektup yazma. oynama. </a:t>
            </a:r>
          </a:p>
          <a:p>
            <a:pPr algn="l"/>
            <a:r>
              <a:rPr lang="tr-TR" sz="1200" dirty="0"/>
              <a:t>30. Drama yapma. </a:t>
            </a:r>
          </a:p>
        </p:txBody>
      </p:sp>
      <p:sp>
        <p:nvSpPr>
          <p:cNvPr id="7" name="İçerik Yer Tutucusu 2">
            <a:extLst>
              <a:ext uri="{FF2B5EF4-FFF2-40B4-BE49-F238E27FC236}">
                <a16:creationId xmlns:a16="http://schemas.microsoft.com/office/drawing/2014/main" id="{D7446ACB-4526-4C0B-986C-22F4FC781DC4}"/>
              </a:ext>
            </a:extLst>
          </p:cNvPr>
          <p:cNvSpPr txBox="1">
            <a:spLocks/>
          </p:cNvSpPr>
          <p:nvPr/>
        </p:nvSpPr>
        <p:spPr>
          <a:xfrm>
            <a:off x="5765253" y="2398769"/>
            <a:ext cx="2618046" cy="55903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1200" dirty="0"/>
              <a:t>31. Tiyatro oyununda rol oynama. </a:t>
            </a:r>
          </a:p>
          <a:p>
            <a:pPr algn="l"/>
            <a:r>
              <a:rPr lang="tr-TR" sz="1200" dirty="0"/>
              <a:t>32. Çocuk yogası yapma. </a:t>
            </a:r>
          </a:p>
          <a:p>
            <a:pPr algn="l"/>
            <a:r>
              <a:rPr lang="tr-TR" sz="1200" dirty="0"/>
              <a:t>33. Lobut devirme. </a:t>
            </a:r>
          </a:p>
          <a:p>
            <a:pPr algn="l"/>
            <a:r>
              <a:rPr lang="tr-TR" sz="1200" dirty="0"/>
              <a:t>34. Dart oynama. </a:t>
            </a:r>
          </a:p>
          <a:p>
            <a:pPr algn="l"/>
            <a:r>
              <a:rPr lang="tr-TR" sz="1200" dirty="0"/>
              <a:t>35. Satranç oynama. </a:t>
            </a:r>
          </a:p>
          <a:p>
            <a:pPr algn="l"/>
            <a:r>
              <a:rPr lang="tr-TR" sz="1200" dirty="0"/>
              <a:t>36. Paylaşımlı kitap okuma. </a:t>
            </a:r>
          </a:p>
          <a:p>
            <a:pPr algn="l"/>
            <a:r>
              <a:rPr lang="tr-TR" sz="1200" dirty="0"/>
              <a:t>37. Masa tenisi oynama.</a:t>
            </a:r>
          </a:p>
          <a:p>
            <a:pPr algn="l"/>
            <a:r>
              <a:rPr lang="tr-TR" sz="1200" dirty="0"/>
              <a:t>38. Denge oyunları oynama. </a:t>
            </a:r>
          </a:p>
          <a:p>
            <a:pPr algn="l"/>
            <a:r>
              <a:rPr lang="tr-TR" sz="1200" dirty="0"/>
              <a:t>39. Bilgisayar parçalarını tanıma. </a:t>
            </a:r>
          </a:p>
          <a:p>
            <a:pPr algn="l"/>
            <a:r>
              <a:rPr lang="tr-TR" sz="1200" dirty="0"/>
              <a:t>40. Bilgisayarda oyun oynama. </a:t>
            </a:r>
          </a:p>
          <a:p>
            <a:pPr algn="l"/>
            <a:r>
              <a:rPr lang="tr-TR" sz="1200" dirty="0"/>
              <a:t>41. Bilgisayarda boyama yapma.</a:t>
            </a:r>
          </a:p>
          <a:p>
            <a:pPr algn="l"/>
            <a:r>
              <a:rPr lang="tr-TR" sz="1200" dirty="0"/>
              <a:t> 42. Bilgisayarda müzik dinleme.</a:t>
            </a:r>
          </a:p>
          <a:p>
            <a:pPr algn="l"/>
            <a:r>
              <a:rPr lang="tr-TR" sz="1200" dirty="0"/>
              <a:t> 43. Bilgisayarda eğitici film izleme.</a:t>
            </a:r>
          </a:p>
          <a:p>
            <a:pPr algn="l"/>
            <a:r>
              <a:rPr lang="tr-TR" sz="1200" dirty="0"/>
              <a:t> 44. Bulmaca çözme. </a:t>
            </a:r>
          </a:p>
          <a:p>
            <a:pPr algn="l"/>
            <a:r>
              <a:rPr lang="tr-TR" sz="1200" dirty="0"/>
              <a:t>45. Şarkı söyleme. </a:t>
            </a:r>
          </a:p>
        </p:txBody>
      </p:sp>
      <p:sp>
        <p:nvSpPr>
          <p:cNvPr id="8" name="İçerik Yer Tutucusu 4">
            <a:extLst>
              <a:ext uri="{FF2B5EF4-FFF2-40B4-BE49-F238E27FC236}">
                <a16:creationId xmlns:a16="http://schemas.microsoft.com/office/drawing/2014/main" id="{D480575D-0660-4130-BDA8-E6A7D06B5E55}"/>
              </a:ext>
            </a:extLst>
          </p:cNvPr>
          <p:cNvSpPr txBox="1">
            <a:spLocks/>
          </p:cNvSpPr>
          <p:nvPr/>
        </p:nvSpPr>
        <p:spPr>
          <a:xfrm>
            <a:off x="8991389" y="2250395"/>
            <a:ext cx="2752037"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1200" dirty="0"/>
              <a:t>46. Koro çalışması yapma. </a:t>
            </a:r>
          </a:p>
          <a:p>
            <a:pPr algn="l"/>
            <a:r>
              <a:rPr lang="tr-TR" sz="1200" dirty="0"/>
              <a:t>47. Basit oyunlar oynama. </a:t>
            </a:r>
          </a:p>
          <a:p>
            <a:pPr algn="l"/>
            <a:r>
              <a:rPr lang="tr-TR" sz="1200" dirty="0"/>
              <a:t>48. Sembolik oyun oynama.</a:t>
            </a:r>
          </a:p>
          <a:p>
            <a:pPr algn="l"/>
            <a:r>
              <a:rPr lang="tr-TR" sz="1200" dirty="0"/>
              <a:t> 49. İş birliğine dayalı oyun oynama. </a:t>
            </a:r>
          </a:p>
          <a:p>
            <a:pPr algn="l"/>
            <a:r>
              <a:rPr lang="tr-TR" sz="1200" dirty="0"/>
              <a:t>50. Dans etme.</a:t>
            </a:r>
          </a:p>
          <a:p>
            <a:pPr algn="l"/>
            <a:r>
              <a:rPr lang="tr-TR" sz="1200" dirty="0"/>
              <a:t> 51. Şarkılı oyunlar oynama (</a:t>
            </a:r>
            <a:r>
              <a:rPr lang="tr-TR" sz="1200" dirty="0" err="1"/>
              <a:t>ront</a:t>
            </a:r>
            <a:r>
              <a:rPr lang="tr-TR" sz="1200" dirty="0"/>
              <a:t> vb.). </a:t>
            </a:r>
          </a:p>
          <a:p>
            <a:pPr algn="l"/>
            <a:r>
              <a:rPr lang="tr-TR" sz="1200" dirty="0"/>
              <a:t>52. Halk oyunları oynama. </a:t>
            </a:r>
          </a:p>
          <a:p>
            <a:pPr algn="l"/>
            <a:r>
              <a:rPr lang="tr-TR" sz="1200" dirty="0"/>
              <a:t>53. Müzik aletlerini tanıma. </a:t>
            </a:r>
          </a:p>
          <a:p>
            <a:pPr algn="l"/>
            <a:r>
              <a:rPr lang="tr-TR" sz="1200" dirty="0"/>
              <a:t>54. Müzik aleti çalma. </a:t>
            </a:r>
          </a:p>
          <a:p>
            <a:pPr algn="l"/>
            <a:r>
              <a:rPr lang="tr-TR" sz="1200" dirty="0"/>
              <a:t>55. Sesli/sessiz okuma. </a:t>
            </a:r>
          </a:p>
          <a:p>
            <a:pPr algn="l"/>
            <a:r>
              <a:rPr lang="tr-TR" sz="1200" dirty="0"/>
              <a:t>56. 57. Tekerleme söyleme. </a:t>
            </a:r>
          </a:p>
          <a:p>
            <a:pPr algn="l"/>
            <a:r>
              <a:rPr lang="tr-TR" sz="1200" dirty="0"/>
              <a:t>58. Masal öykü dinleme. </a:t>
            </a:r>
          </a:p>
          <a:p>
            <a:pPr algn="l"/>
            <a:r>
              <a:rPr lang="tr-TR" sz="1200" dirty="0"/>
              <a:t>59. Televizyon izleme. </a:t>
            </a:r>
          </a:p>
          <a:p>
            <a:pPr algn="l"/>
            <a:r>
              <a:rPr lang="tr-TR" sz="1200" dirty="0"/>
              <a:t>60. Belgesel izleme. </a:t>
            </a:r>
          </a:p>
          <a:p>
            <a:pPr algn="l"/>
            <a:r>
              <a:rPr lang="tr-TR" sz="1200" dirty="0"/>
              <a:t>61. Radyo dinleme. </a:t>
            </a:r>
          </a:p>
          <a:p>
            <a:pPr algn="l"/>
            <a:r>
              <a:rPr lang="tr-TR" sz="1200" dirty="0"/>
              <a:t>62. 63. Fıkra anlatma. </a:t>
            </a:r>
          </a:p>
          <a:p>
            <a:pPr algn="l"/>
            <a:endParaRPr lang="tr-TR" sz="1200" dirty="0"/>
          </a:p>
        </p:txBody>
      </p:sp>
      <p:sp>
        <p:nvSpPr>
          <p:cNvPr id="9" name="Akış Çizelgesi: İşlem 8">
            <a:extLst>
              <a:ext uri="{FF2B5EF4-FFF2-40B4-BE49-F238E27FC236}">
                <a16:creationId xmlns:a16="http://schemas.microsoft.com/office/drawing/2014/main" id="{0C796BD0-7512-4FBD-8400-EBAA76840B31}"/>
              </a:ext>
            </a:extLst>
          </p:cNvPr>
          <p:cNvSpPr/>
          <p:nvPr/>
        </p:nvSpPr>
        <p:spPr>
          <a:xfrm>
            <a:off x="576656" y="141849"/>
            <a:ext cx="6604730" cy="127037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b="1" dirty="0">
                <a:solidFill>
                  <a:srgbClr val="C00000"/>
                </a:solidFill>
                <a:latin typeface="Segoe Print" panose="02000600000000000000" pitchFamily="2" charset="0"/>
              </a:rPr>
              <a:t>Oyun hangi yaş grubunda olursa olsun ,</a:t>
            </a:r>
          </a:p>
          <a:p>
            <a:r>
              <a:rPr lang="tr-TR" b="1" dirty="0">
                <a:solidFill>
                  <a:srgbClr val="C00000"/>
                </a:solidFill>
                <a:latin typeface="Segoe Print" panose="02000600000000000000" pitchFamily="2" charset="0"/>
              </a:rPr>
              <a:t>birleştirici ,geliştirici ve iyileştirici etkiye sahiptir. </a:t>
            </a:r>
          </a:p>
          <a:p>
            <a:r>
              <a:rPr lang="tr-TR" b="1" dirty="0">
                <a:solidFill>
                  <a:srgbClr val="C00000"/>
                </a:solidFill>
                <a:latin typeface="Segoe Print" panose="02000600000000000000" pitchFamily="2" charset="0"/>
              </a:rPr>
              <a:t>Oyunun gücünden faydalanın!</a:t>
            </a:r>
          </a:p>
        </p:txBody>
      </p:sp>
      <p:pic>
        <p:nvPicPr>
          <p:cNvPr id="2050" name="Picture 2" descr="Rehberlik Araştırma Merkezi (RAM)">
            <a:extLst>
              <a:ext uri="{FF2B5EF4-FFF2-40B4-BE49-F238E27FC236}">
                <a16:creationId xmlns:a16="http://schemas.microsoft.com/office/drawing/2014/main" id="{6E820639-6DA1-4007-8967-A7DB88EEC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089" y="35750"/>
            <a:ext cx="3308228" cy="216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6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CCC14F-0F79-4D3D-AB10-D70CFAF5BD70}"/>
              </a:ext>
            </a:extLst>
          </p:cNvPr>
          <p:cNvSpPr>
            <a:spLocks noGrp="1"/>
          </p:cNvSpPr>
          <p:nvPr>
            <p:ph type="title"/>
          </p:nvPr>
        </p:nvSpPr>
        <p:spPr>
          <a:xfrm>
            <a:off x="609108" y="915214"/>
            <a:ext cx="5367945" cy="1515752"/>
          </a:xfrm>
        </p:spPr>
        <p:txBody>
          <a:bodyPr>
            <a:noAutofit/>
          </a:bodyPr>
          <a:lstStyle/>
          <a:p>
            <a:pPr algn="ctr"/>
            <a:r>
              <a:rPr lang="tr-TR" sz="2800" b="1" dirty="0">
                <a:solidFill>
                  <a:srgbClr val="FF0000"/>
                </a:solidFill>
                <a:effectLst>
                  <a:outerShdw blurRad="38100" dist="38100" dir="2700000" algn="tl">
                    <a:srgbClr val="000000">
                      <a:alpha val="43137"/>
                    </a:srgbClr>
                  </a:outerShdw>
                </a:effectLst>
              </a:rPr>
              <a:t>EVDE ÇOCUKLARIMIZLA GEÇİRECEĞİMİZ </a:t>
            </a:r>
            <a:br>
              <a:rPr lang="tr-TR" sz="2800" b="1" dirty="0">
                <a:solidFill>
                  <a:srgbClr val="FF0000"/>
                </a:solidFill>
                <a:effectLst>
                  <a:outerShdw blurRad="38100" dist="38100" dir="2700000" algn="tl">
                    <a:srgbClr val="000000">
                      <a:alpha val="43137"/>
                    </a:srgbClr>
                  </a:outerShdw>
                </a:effectLst>
              </a:rPr>
            </a:br>
            <a:r>
              <a:rPr lang="tr-TR" sz="2800" b="1" dirty="0">
                <a:solidFill>
                  <a:srgbClr val="FF0000"/>
                </a:solidFill>
                <a:effectLst>
                  <a:outerShdw blurRad="38100" dist="38100" dir="2700000" algn="tl">
                    <a:srgbClr val="000000">
                      <a:alpha val="43137"/>
                    </a:srgbClr>
                  </a:outerShdw>
                </a:effectLst>
              </a:rPr>
              <a:t>BU SÜREÇTE TAKİP EDEBİLECEĞİNİZ VE FAYDALANABİLECEĞİNİZ BAZI SOSYAL MEDYA HESAPLARI VE ETİKETLER</a:t>
            </a:r>
          </a:p>
        </p:txBody>
      </p:sp>
      <p:sp>
        <p:nvSpPr>
          <p:cNvPr id="3" name="İçerik Yer Tutucusu 2">
            <a:extLst>
              <a:ext uri="{FF2B5EF4-FFF2-40B4-BE49-F238E27FC236}">
                <a16:creationId xmlns:a16="http://schemas.microsoft.com/office/drawing/2014/main" id="{DDC3F09C-8B73-43FB-A6DA-BDAFFC673B19}"/>
              </a:ext>
            </a:extLst>
          </p:cNvPr>
          <p:cNvSpPr>
            <a:spLocks noGrp="1"/>
          </p:cNvSpPr>
          <p:nvPr>
            <p:ph idx="1"/>
          </p:nvPr>
        </p:nvSpPr>
        <p:spPr>
          <a:xfrm>
            <a:off x="609108" y="3351029"/>
            <a:ext cx="10461702" cy="3068908"/>
          </a:xfrm>
        </p:spPr>
        <p:txBody>
          <a:bodyPr>
            <a:normAutofit fontScale="77500" lnSpcReduction="20000"/>
          </a:bodyPr>
          <a:lstStyle/>
          <a:p>
            <a:r>
              <a:rPr lang="tr-TR" dirty="0">
                <a:solidFill>
                  <a:schemeClr val="accent5">
                    <a:lumMod val="75000"/>
                  </a:schemeClr>
                </a:solidFill>
              </a:rPr>
              <a:t>@</a:t>
            </a:r>
            <a:r>
              <a:rPr lang="tr-TR" dirty="0" err="1">
                <a:solidFill>
                  <a:schemeClr val="accent5">
                    <a:lumMod val="75000"/>
                  </a:schemeClr>
                </a:solidFill>
              </a:rPr>
              <a:t>ziyaselcukprofdr</a:t>
            </a:r>
            <a:r>
              <a:rPr lang="tr-TR" dirty="0">
                <a:solidFill>
                  <a:schemeClr val="accent5">
                    <a:lumMod val="75000"/>
                  </a:schemeClr>
                </a:solidFill>
              </a:rPr>
              <a:t> (</a:t>
            </a:r>
            <a:r>
              <a:rPr lang="tr-TR" dirty="0" err="1">
                <a:solidFill>
                  <a:schemeClr val="accent5">
                    <a:lumMod val="75000"/>
                  </a:schemeClr>
                </a:solidFill>
              </a:rPr>
              <a:t>ınstagram-facebook-twitter</a:t>
            </a:r>
            <a:r>
              <a:rPr lang="tr-TR" dirty="0">
                <a:solidFill>
                  <a:schemeClr val="accent5">
                    <a:lumMod val="75000"/>
                  </a:schemeClr>
                </a:solidFill>
              </a:rPr>
              <a:t>)</a:t>
            </a:r>
          </a:p>
          <a:p>
            <a:r>
              <a:rPr lang="tr-TR" dirty="0">
                <a:solidFill>
                  <a:schemeClr val="accent5">
                    <a:lumMod val="75000"/>
                  </a:schemeClr>
                </a:solidFill>
              </a:rPr>
              <a:t>@</a:t>
            </a:r>
            <a:r>
              <a:rPr lang="tr-TR" dirty="0" err="1">
                <a:solidFill>
                  <a:schemeClr val="accent5">
                    <a:lumMod val="75000"/>
                  </a:schemeClr>
                </a:solidFill>
              </a:rPr>
              <a:t>mebözeleğitim</a:t>
            </a:r>
            <a:endParaRPr lang="tr-TR" dirty="0">
              <a:solidFill>
                <a:schemeClr val="accent5">
                  <a:lumMod val="75000"/>
                </a:schemeClr>
              </a:solidFill>
            </a:endParaRPr>
          </a:p>
          <a:p>
            <a:pPr fontAlgn="base"/>
            <a:r>
              <a:rPr lang="tr-TR" dirty="0">
                <a:solidFill>
                  <a:srgbClr val="0070C0"/>
                </a:solidFill>
              </a:rPr>
              <a:t>#</a:t>
            </a:r>
            <a:r>
              <a:rPr lang="tr-TR" dirty="0" err="1">
                <a:solidFill>
                  <a:srgbClr val="0070C0"/>
                </a:solidFill>
              </a:rPr>
              <a:t>tatildeğiluzaktaneğitim</a:t>
            </a:r>
            <a:endParaRPr lang="tr-TR" dirty="0">
              <a:solidFill>
                <a:srgbClr val="0070C0"/>
              </a:solidFill>
            </a:endParaRPr>
          </a:p>
          <a:p>
            <a:r>
              <a:rPr lang="tr-TR" dirty="0">
                <a:solidFill>
                  <a:schemeClr val="accent5">
                    <a:lumMod val="75000"/>
                  </a:schemeClr>
                </a:solidFill>
              </a:rPr>
              <a:t>#</a:t>
            </a:r>
            <a:r>
              <a:rPr lang="tr-TR" dirty="0" err="1">
                <a:solidFill>
                  <a:schemeClr val="accent5">
                    <a:lumMod val="75000"/>
                  </a:schemeClr>
                </a:solidFill>
              </a:rPr>
              <a:t>özelimevdeyimeğitimdeyim</a:t>
            </a:r>
            <a:endParaRPr lang="tr-TR" dirty="0">
              <a:solidFill>
                <a:schemeClr val="accent5">
                  <a:lumMod val="75000"/>
                </a:schemeClr>
              </a:solidFill>
            </a:endParaRPr>
          </a:p>
          <a:p>
            <a:r>
              <a:rPr lang="tr-TR" dirty="0">
                <a:solidFill>
                  <a:schemeClr val="accent5">
                    <a:lumMod val="75000"/>
                  </a:schemeClr>
                </a:solidFill>
              </a:rPr>
              <a:t>#</a:t>
            </a:r>
            <a:r>
              <a:rPr lang="tr-TR" dirty="0" err="1">
                <a:solidFill>
                  <a:schemeClr val="accent5">
                    <a:lumMod val="75000"/>
                  </a:schemeClr>
                </a:solidFill>
              </a:rPr>
              <a:t>tatildegiluzaktanegitim</a:t>
            </a:r>
            <a:endParaRPr lang="tr-TR" dirty="0">
              <a:solidFill>
                <a:schemeClr val="accent5">
                  <a:lumMod val="75000"/>
                </a:schemeClr>
              </a:solidFill>
            </a:endParaRPr>
          </a:p>
          <a:p>
            <a:r>
              <a:rPr lang="tr-TR" dirty="0">
                <a:solidFill>
                  <a:schemeClr val="accent5">
                    <a:lumMod val="75000"/>
                  </a:schemeClr>
                </a:solidFill>
                <a:hlinkClick r:id="rId2">
                  <a:extLst>
                    <a:ext uri="{A12FA001-AC4F-418D-AE19-62706E023703}">
                      <ahyp:hlinkClr xmlns:ahyp="http://schemas.microsoft.com/office/drawing/2018/hyperlinkcolor" val="tx"/>
                    </a:ext>
                  </a:extLst>
                </a:hlinkClick>
              </a:rPr>
              <a:t>http://www.eba.gov.tr/</a:t>
            </a:r>
            <a:endParaRPr lang="tr-TR" dirty="0">
              <a:solidFill>
                <a:schemeClr val="accent5">
                  <a:lumMod val="75000"/>
                </a:schemeClr>
              </a:solidFill>
            </a:endParaRPr>
          </a:p>
          <a:p>
            <a:r>
              <a:rPr lang="tr-TR" dirty="0">
                <a:solidFill>
                  <a:schemeClr val="accent5">
                    <a:lumMod val="75000"/>
                  </a:schemeClr>
                </a:solidFill>
                <a:hlinkClick r:id="rId3">
                  <a:extLst>
                    <a:ext uri="{A12FA001-AC4F-418D-AE19-62706E023703}">
                      <ahyp:hlinkClr xmlns:ahyp="http://schemas.microsoft.com/office/drawing/2018/hyperlinkcolor" val="tx"/>
                    </a:ext>
                  </a:extLst>
                </a:hlinkClick>
              </a:rPr>
              <a:t>http://www.meb.gov.tr/veli-kusaginda-her-gun-bir-uzman/haber/20660/tr?fbclid=IwAR1LHIM_hMDvWMJyJ54VCTYfwTMpJO_O_xNzcrUvsvf6D3lG3nLSCN3-4bo</a:t>
            </a:r>
            <a:endParaRPr lang="tr-TR" dirty="0">
              <a:solidFill>
                <a:schemeClr val="accent5">
                  <a:lumMod val="75000"/>
                </a:schemeClr>
              </a:solidFill>
            </a:endParaRPr>
          </a:p>
          <a:p>
            <a:pPr marL="0" indent="0">
              <a:buNone/>
            </a:pPr>
            <a:endParaRPr lang="tr-TR" dirty="0"/>
          </a:p>
        </p:txBody>
      </p:sp>
      <p:pic>
        <p:nvPicPr>
          <p:cNvPr id="3074" name="Picture 2" descr="Torba yasa ile sosyal medya nasıl etkilenecek?">
            <a:extLst>
              <a:ext uri="{FF2B5EF4-FFF2-40B4-BE49-F238E27FC236}">
                <a16:creationId xmlns:a16="http://schemas.microsoft.com/office/drawing/2014/main" id="{72F59923-2E98-4513-BAFD-687DB0759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499" y="0"/>
            <a:ext cx="5821111" cy="291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0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örüntünün olası içeriği: şunu diyen bir yazı 'BİRBİRİMİZDEN GÜÇ ALMAK İÇİN 444 O 632 ÖZEL VE REHBERLİK EHBERL HİZMETLERİ İZMET BİLGİLENDİRME HATTI meb.gov.tr'">
            <a:extLst>
              <a:ext uri="{FF2B5EF4-FFF2-40B4-BE49-F238E27FC236}">
                <a16:creationId xmlns:a16="http://schemas.microsoft.com/office/drawing/2014/main" id="{782122E7-D016-4617-A14D-69A3FEF859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4921" y="241170"/>
            <a:ext cx="5546784" cy="625999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4D376816-B9D4-4BE2-A2D5-6A7523CAFDA6}"/>
              </a:ext>
            </a:extLst>
          </p:cNvPr>
          <p:cNvSpPr txBox="1"/>
          <p:nvPr/>
        </p:nvSpPr>
        <p:spPr>
          <a:xfrm>
            <a:off x="270295" y="620312"/>
            <a:ext cx="5897592" cy="5909310"/>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Koronavirüs</a:t>
            </a:r>
            <a:r>
              <a:rPr lang="tr-TR" dirty="0">
                <a:latin typeface="Arial" panose="020B0604020202020204" pitchFamily="34" charset="0"/>
                <a:cs typeface="Arial" panose="020B0604020202020204" pitchFamily="34" charset="0"/>
              </a:rPr>
              <a:t> sürecinin uzun süre evde kalmak, kaygı seviyemizin artması, günlük rutinlerimizin değişmesi, belirsizlik hissi, hareketsizlik gibi sebeplerle bizlerde ve çocuklarımızda bazı davranış sorunları görülebilir.                           Kimimiz süreci daha kolay atlatırken, bazılarımız diğerlerine göre daha fazla zorlanıyor ve bu son derece doğal. </a:t>
            </a:r>
          </a:p>
          <a:p>
            <a:r>
              <a:rPr lang="tr-TR" dirty="0">
                <a:latin typeface="Arial" panose="020B0604020202020204" pitchFamily="34" charset="0"/>
                <a:cs typeface="Arial" panose="020B0604020202020204" pitchFamily="34" charset="0"/>
              </a:rPr>
              <a:t>    Olası </a:t>
            </a:r>
            <a:r>
              <a:rPr lang="tr-TR" dirty="0" err="1">
                <a:latin typeface="Arial" panose="020B0604020202020204" pitchFamily="34" charset="0"/>
                <a:cs typeface="Arial" panose="020B0604020202020204" pitchFamily="34" charset="0"/>
              </a:rPr>
              <a:t>travmatik</a:t>
            </a:r>
            <a:r>
              <a:rPr lang="tr-TR" dirty="0">
                <a:latin typeface="Arial" panose="020B0604020202020204" pitchFamily="34" charset="0"/>
                <a:cs typeface="Arial" panose="020B0604020202020204" pitchFamily="34" charset="0"/>
              </a:rPr>
              <a:t> durumları engelleyebilmek için şimdiden çözüm yollarımızı kurmalı ve birbirimize olabildiğince destek olmalıyız. En önemlisi ise psikolojik destek…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Biz Bakanlık olarak </a:t>
            </a:r>
            <a:r>
              <a:rPr lang="tr-TR" dirty="0" err="1">
                <a:latin typeface="Arial" panose="020B0604020202020204" pitchFamily="34" charset="0"/>
                <a:cs typeface="Arial" panose="020B0604020202020204" pitchFamily="34" charset="0"/>
              </a:rPr>
              <a:t>koronavirüs</a:t>
            </a:r>
            <a:r>
              <a:rPr lang="tr-TR" dirty="0">
                <a:latin typeface="Arial" panose="020B0604020202020204" pitchFamily="34" charset="0"/>
                <a:cs typeface="Arial" panose="020B0604020202020204" pitchFamily="34" charset="0"/>
              </a:rPr>
              <a:t> travmasına karşı </a:t>
            </a:r>
            <a:r>
              <a:rPr lang="tr-TR" dirty="0" err="1">
                <a:latin typeface="Arial" panose="020B0604020202020204" pitchFamily="34" charset="0"/>
                <a:cs typeface="Arial" panose="020B0604020202020204" pitchFamily="34" charset="0"/>
              </a:rPr>
              <a:t>psikososyal</a:t>
            </a:r>
            <a:r>
              <a:rPr lang="tr-TR" dirty="0">
                <a:latin typeface="Arial" panose="020B0604020202020204" pitchFamily="34" charset="0"/>
                <a:cs typeface="Arial" panose="020B0604020202020204" pitchFamily="34" charset="0"/>
              </a:rPr>
              <a:t> destek için 81 ilde Özel Eğitim ve Rehberlik Hizmetleri Bilgilendirme Hattı oluşturduk. </a:t>
            </a:r>
          </a:p>
          <a:p>
            <a:r>
              <a:rPr lang="tr-TR" dirty="0">
                <a:latin typeface="Arial" panose="020B0604020202020204" pitchFamily="34" charset="0"/>
                <a:cs typeface="Arial" panose="020B0604020202020204" pitchFamily="34" charset="0"/>
              </a:rPr>
              <a:t>   İhtiyaç duyduğunuzda bakanlığımızın "444 0 632" numaralı çağrı merkezini arayabilir ve Rehberlik ve Araştırma Merkezi’ndeki uzmanlarımızdan 7/24 destek alabilirsiniz. Her şey çocuklarımız için.</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Ziya SELÇUK</a:t>
            </a:r>
          </a:p>
        </p:txBody>
      </p:sp>
    </p:spTree>
    <p:extLst>
      <p:ext uri="{BB962C8B-B14F-4D97-AF65-F5344CB8AC3E}">
        <p14:creationId xmlns:p14="http://schemas.microsoft.com/office/powerpoint/2010/main" val="98155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908E833-84FC-43A6-87D7-0CCA9B15A8AD}"/>
              </a:ext>
            </a:extLst>
          </p:cNvPr>
          <p:cNvSpPr>
            <a:spLocks noGrp="1"/>
          </p:cNvSpPr>
          <p:nvPr>
            <p:ph idx="1"/>
          </p:nvPr>
        </p:nvSpPr>
        <p:spPr>
          <a:xfrm>
            <a:off x="234175" y="485242"/>
            <a:ext cx="7995425" cy="2765503"/>
          </a:xfrm>
        </p:spPr>
        <p:txBody>
          <a:bodyPr>
            <a:normAutofit fontScale="85000" lnSpcReduction="20000"/>
          </a:bodyPr>
          <a:lstStyle/>
          <a:p>
            <a:r>
              <a:rPr lang="tr-TR" dirty="0">
                <a:latin typeface="Candara" panose="020E0502030303020204" pitchFamily="34" charset="0"/>
              </a:rPr>
              <a:t>Bu süreçte kızgınlık, çaresizlik, korku ve geleceğe dair belirsizlik duygularının öfkeye dönüşmesine fırsat vermeyin!</a:t>
            </a:r>
          </a:p>
          <a:p>
            <a:r>
              <a:rPr lang="tr-TR" dirty="0">
                <a:latin typeface="Candara" panose="020E0502030303020204" pitchFamily="34" charset="0"/>
              </a:rPr>
              <a:t>Şu an hala sahip olduğunuz güzellikleri düşünün!</a:t>
            </a:r>
          </a:p>
          <a:p>
            <a:r>
              <a:rPr lang="tr-TR" dirty="0">
                <a:latin typeface="Candara" panose="020E0502030303020204" pitchFamily="34" charset="0"/>
              </a:rPr>
              <a:t>Üretmenin ruha iyi gelen gücünü keşfedin ve küçük de olsa bir şeyler üretmeyi deneyin!</a:t>
            </a:r>
          </a:p>
          <a:p>
            <a:r>
              <a:rPr lang="tr-TR" dirty="0">
                <a:latin typeface="Candara" panose="020E0502030303020204" pitchFamily="34" charset="0"/>
              </a:rPr>
              <a:t>Bir çorba yapın, yeni bir yemek tarifi deneyin, çiçek yetiştirin, resim yapın, oyun oynayın, ailece kitap okuyun…</a:t>
            </a:r>
          </a:p>
        </p:txBody>
      </p:sp>
      <p:pic>
        <p:nvPicPr>
          <p:cNvPr id="1028" name="Picture 4" descr="Vegetable soup preparation — Stock Vector © zabavinaula #102689098">
            <a:extLst>
              <a:ext uri="{FF2B5EF4-FFF2-40B4-BE49-F238E27FC236}">
                <a16:creationId xmlns:a16="http://schemas.microsoft.com/office/drawing/2014/main" id="{D8F8FAD1-5B59-4FBE-B56A-0F2F8C9FC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109" y="4241989"/>
            <a:ext cx="2163336" cy="21633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bileriniz Yaşamınızı Nasıl Etkiler? - Brandlife">
            <a:extLst>
              <a:ext uri="{FF2B5EF4-FFF2-40B4-BE49-F238E27FC236}">
                <a16:creationId xmlns:a16="http://schemas.microsoft.com/office/drawing/2014/main" id="{F5418981-1AAB-4851-82E9-A69771484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367" y="442219"/>
            <a:ext cx="3460594" cy="23048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ilemle Okuyorum” Projesine Ünlülerden Destek Geliyor - Tarafsız Haber">
            <a:extLst>
              <a:ext uri="{FF2B5EF4-FFF2-40B4-BE49-F238E27FC236}">
                <a16:creationId xmlns:a16="http://schemas.microsoft.com/office/drawing/2014/main" id="{C2BD2C0A-695E-42CB-9DF6-35E048143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09" y="3739664"/>
            <a:ext cx="41148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mily playing board game — Stock Vector © artisticco #14053064">
            <a:extLst>
              <a:ext uri="{FF2B5EF4-FFF2-40B4-BE49-F238E27FC236}">
                <a16:creationId xmlns:a16="http://schemas.microsoft.com/office/drawing/2014/main" id="{F27F461E-08CC-4181-917D-2D19C5D6C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4037782"/>
            <a:ext cx="3857627"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9360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241</TotalTime>
  <Words>1037</Words>
  <Application>Microsoft Office PowerPoint</Application>
  <PresentationFormat>Geniş ekran</PresentationFormat>
  <Paragraphs>114</Paragraphs>
  <Slides>10</Slides>
  <Notes>0</Notes>
  <HiddenSlides>0</HiddenSlides>
  <MMClips>0</MMClips>
  <ScaleCrop>false</ScaleCrop>
  <HeadingPairs>
    <vt:vector size="6" baseType="variant">
      <vt:variant>
        <vt:lpstr>Kullanılan Yazı Tipleri</vt:lpstr>
      </vt:variant>
      <vt:variant>
        <vt:i4>11</vt:i4>
      </vt:variant>
      <vt:variant>
        <vt:lpstr>Tema</vt:lpstr>
      </vt:variant>
      <vt:variant>
        <vt:i4>3</vt:i4>
      </vt:variant>
      <vt:variant>
        <vt:lpstr>Slayt Başlıkları</vt:lpstr>
      </vt:variant>
      <vt:variant>
        <vt:i4>10</vt:i4>
      </vt:variant>
    </vt:vector>
  </HeadingPairs>
  <TitlesOfParts>
    <vt:vector size="24" baseType="lpstr">
      <vt:lpstr>Arial</vt:lpstr>
      <vt:lpstr>Arial Black</vt:lpstr>
      <vt:lpstr>Bahnschrift Condensed</vt:lpstr>
      <vt:lpstr>Calibri</vt:lpstr>
      <vt:lpstr>Calibri Light</vt:lpstr>
      <vt:lpstr>Candara</vt:lpstr>
      <vt:lpstr>Century Gothic</vt:lpstr>
      <vt:lpstr>Impact</vt:lpstr>
      <vt:lpstr>Segoe Print</vt:lpstr>
      <vt:lpstr>Tw Cen MT</vt:lpstr>
      <vt:lpstr>Wingdings 3</vt:lpstr>
      <vt:lpstr>Office Teması</vt:lpstr>
      <vt:lpstr>İyon Toplantı Odası</vt:lpstr>
      <vt:lpstr>Devre</vt:lpstr>
      <vt:lpstr>NİĞDE  REHBERLİK VE ARAŞTIRMA MERKEZİ</vt:lpstr>
      <vt:lpstr>PowerPoint Sunusu</vt:lpstr>
      <vt:lpstr>PowerPoint Sunusu</vt:lpstr>
      <vt:lpstr>PowerPoint Sunusu</vt:lpstr>
      <vt:lpstr>Milli Eğitim Özel Eğitim ve Rehberlik Hizmetleri Genel Müdürlüğümüzce özel eğitim öğrencilerimizin uzaktan eğitim süreci boyunca evde aileleri ile birlikte eğitici, öğretici ve eğlenceli zamanlar geçirmeleri amacıyla "Özel Çocuklarımızla Eğlenceli Etkinlikler Takvimi" (ÖÇEET) hazırlanmıştır.  Her gün yeni etkinliklerin eklendiği bu siteyi ziyaret edip, çocuklarınızla evde eğlenceli ve verimli zaman geçirebilirsiniz.</vt:lpstr>
      <vt:lpstr>KAYNAŞTIRMA ÖĞRENCİLERİMİZ İÇİN MEB TARAFINDAN ÖNERİLEN ÖRNEK SERBEST ETKİNLİK LİSTESİ </vt:lpstr>
      <vt:lpstr>EVDE ÇOCUKLARIMIZLA GEÇİRECEĞİMİZ  BU SÜREÇTE TAKİP EDEBİLECEĞİNİZ VE FAYDALANABİLECEĞİNİZ BAZI SOSYAL MEDYA HESAPLARI VE ETİKETLER</vt:lpstr>
      <vt:lpstr>PowerPoint Sunusu</vt:lpstr>
      <vt:lpstr>PowerPoint Sunusu</vt:lpstr>
      <vt:lpstr>HAZIRLAYANLAR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ÖRNEK  SERBEST ETKİNLİK LİSTESİ </dc:title>
  <dc:creator>Ender SONGUR</dc:creator>
  <cp:lastModifiedBy>Ender SONGUR</cp:lastModifiedBy>
  <cp:revision>30</cp:revision>
  <dcterms:created xsi:type="dcterms:W3CDTF">2020-04-08T12:00:24Z</dcterms:created>
  <dcterms:modified xsi:type="dcterms:W3CDTF">2020-04-12T11:43:51Z</dcterms:modified>
</cp:coreProperties>
</file>