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CDB06B5-75A8-4F31-BBCB-40EAC6336A41}" type="datetimeFigureOut">
              <a:rPr lang="tr-TR" smtClean="0"/>
              <a:t>03.12.2018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CDB06B5-75A8-4F31-BBCB-40EAC6336A41}" type="datetimeFigureOut">
              <a:rPr lang="tr-TR" smtClean="0"/>
              <a:t>03.12.2018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CDB06B5-75A8-4F31-BBCB-40EAC6336A41}" type="datetimeFigureOut">
              <a:rPr lang="tr-TR" smtClean="0"/>
              <a:t>03.12.2018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DB06B5-75A8-4F31-BBCB-40EAC6336A41}" type="datetimeFigureOut">
              <a:rPr lang="tr-TR" smtClean="0"/>
              <a:t>03.12.2018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ECDB06B5-75A8-4F31-BBCB-40EAC6336A41}" type="datetimeFigureOut">
              <a:rPr lang="tr-TR" smtClean="0"/>
              <a:t>03.12.2018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DB06B5-75A8-4F31-BBCB-40EAC6336A41}" type="datetimeFigureOut">
              <a:rPr lang="tr-TR" smtClean="0"/>
              <a:t>03.12.2018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DF83C8-0F76-4741-94FE-BD0873EA189A}"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CDB06B5-75A8-4F31-BBCB-40EAC6336A41}" type="datetimeFigureOut">
              <a:rPr lang="tr-TR" smtClean="0"/>
              <a:t>03.12.2018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CDB06B5-75A8-4F31-BBCB-40EAC6336A41}" type="datetimeFigureOut">
              <a:rPr lang="tr-TR" smtClean="0"/>
              <a:t>03.12.2018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DB06B5-75A8-4F31-BBCB-40EAC6336A41}" type="datetimeFigureOut">
              <a:rPr lang="tr-TR" smtClean="0"/>
              <a:t>03.12.2018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ECDB06B5-75A8-4F31-BBCB-40EAC6336A41}" type="datetimeFigureOut">
              <a:rPr lang="tr-TR" smtClean="0"/>
              <a:t>03.12.2018</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3DF83C8-0F76-4741-94FE-BD0873EA189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CDB06B5-75A8-4F31-BBCB-40EAC6336A41}" type="datetimeFigureOut">
              <a:rPr lang="tr-TR" smtClean="0"/>
              <a:t>03.12.2018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DF83C8-0F76-4741-94FE-BD0873EA189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CDB06B5-75A8-4F31-BBCB-40EAC6336A41}" type="datetimeFigureOut">
              <a:rPr lang="tr-TR" smtClean="0"/>
              <a:t>03.12.2018</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3DF83C8-0F76-4741-94FE-BD0873EA189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117" y="223236"/>
            <a:ext cx="5415371" cy="64390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Niğde MEM Arge\Desktop\dyned\indi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100" y="1700808"/>
            <a:ext cx="2865549" cy="286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695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9632" y="1797784"/>
            <a:ext cx="6768752" cy="2062103"/>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Eğer öğrenci hatasında ısrar ederse program öğrenciye «bugün bu kadar yeter» der ve öğrencinin başka bir programa devam etmesini ister.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91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786438"/>
            <a:ext cx="8208912" cy="2062103"/>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Ayrıca öğrencinin cevaplandırdıklarında doğruluk ve yanlışlık oranına göre soru zorluk seviyesini ayarlar ve öğrencinin moralinin bozulmasına yol açacak bir duruma getirmez.</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868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11760" y="1678670"/>
            <a:ext cx="4572000" cy="2554545"/>
          </a:xfrm>
          <a:prstGeom prst="rect">
            <a:avLst/>
          </a:prstGeom>
        </p:spPr>
        <p:txBody>
          <a:bodyPr>
            <a:spAutoFit/>
          </a:bodyPr>
          <a:lstStyle/>
          <a:p>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aynı zamanda eğlencelidir çünkü her zaman farklı sorular, durumlarla ve karakterlerle karşılaşılır.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678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9332" y="1628800"/>
            <a:ext cx="6624736" cy="2554545"/>
          </a:xfrm>
          <a:prstGeom prst="rect">
            <a:avLst/>
          </a:prstGeom>
        </p:spPr>
        <p:txBody>
          <a:bodyPr wrap="square">
            <a:spAutoFit/>
          </a:bodyPr>
          <a:lstStyle/>
          <a:p>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hemen hemen bütün yabancı dil öğrencilerinin büyük sorunu durumundaki aksan, diksiyon ve tonlama ile ilgili problemlerini de çözmeye yönelik donatılara sahiptir.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62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91471" y="908720"/>
            <a:ext cx="4572000" cy="4031873"/>
          </a:xfrm>
          <a:prstGeom prst="rect">
            <a:avLst/>
          </a:prstGeom>
        </p:spPr>
        <p:txBody>
          <a:bodyPr>
            <a:spAutoFit/>
          </a:bodyPr>
          <a:lstStyle/>
          <a:p>
            <a:r>
              <a:rPr lang="tr-TR" sz="3200" dirty="0" smtClean="0">
                <a:latin typeface="Times New Roman" panose="02020603050405020304" pitchFamily="18" charset="0"/>
                <a:cs typeface="Times New Roman" panose="02020603050405020304" pitchFamily="18" charset="0"/>
              </a:rPr>
              <a:t>Programa başlanmadan önce, programa katılan kullanıcılar için bilgisayar üzerinden seviye tespiti yapılmakta ve her kullanıcının hangi programdan başlaması gerektiği belirlenmektedir.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958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67944" y="428178"/>
            <a:ext cx="4572000" cy="4524315"/>
          </a:xfrm>
          <a:prstGeom prst="rect">
            <a:avLst/>
          </a:prstGeom>
        </p:spPr>
        <p:txBody>
          <a:bodyPr>
            <a:spAutoFit/>
          </a:bodyPr>
          <a:lstStyle/>
          <a:p>
            <a:r>
              <a:rPr lang="tr-TR" sz="3200" dirty="0" smtClean="0">
                <a:latin typeface="Times New Roman" panose="02020603050405020304" pitchFamily="18" charset="0"/>
                <a:cs typeface="Times New Roman" panose="02020603050405020304" pitchFamily="18" charset="0"/>
              </a:rPr>
              <a:t>BU PROJENİN AMACI; 4.-12. sınıf kademesinde Türkiye genelinde okullarda okutulmakta olan İngilizce dersi kapsamında öğrencilerin yabancı dili kullanım seviyesini arttırmaya yöneliktir</a:t>
            </a:r>
            <a:r>
              <a:rPr lang="tr-TR" sz="3200" dirty="0">
                <a:latin typeface="Times New Roman" panose="02020603050405020304" pitchFamily="18" charset="0"/>
                <a:cs typeface="Times New Roman" panose="02020603050405020304" pitchFamily="18" charset="0"/>
              </a:rPr>
              <a:t>.</a:t>
            </a:r>
          </a:p>
        </p:txBody>
      </p:sp>
      <p:pic>
        <p:nvPicPr>
          <p:cNvPr id="4098" name="Picture 2" descr="C:\Users\Niğde MEM Arge\Desktop\dyned\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15" y="1828800"/>
            <a:ext cx="3800129" cy="2121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4014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9632" y="620688"/>
            <a:ext cx="6768752" cy="4031873"/>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2008-2009 Eğitim Öğretim yılından itibaren tüm resmi ilköğretim kurumlarının 4,5,6,7 ve 8’inci sınıflarında uygulanan </a:t>
            </a:r>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İngilizce Dil Eğitim Sistemi; 2014 -2015 Eğitim Öğretim yılından itibaren lise 9,10,11 ve 12’inci sınıf öğrencilerinin de kullanımına sunulmuştur.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793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052736"/>
            <a:ext cx="6696744" cy="3539430"/>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15 farklı yazılımdan oluşan </a:t>
            </a:r>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içeriği en geniş İngilizce öğrenme sistemidir. Bu eğitim yazılımlarının 4 tanesi (First English, English </a:t>
            </a:r>
            <a:r>
              <a:rPr lang="tr-TR" sz="3200" dirty="0" err="1" smtClean="0">
                <a:latin typeface="Times New Roman" panose="02020603050405020304" pitchFamily="18" charset="0"/>
                <a:cs typeface="Times New Roman" panose="02020603050405020304" pitchFamily="18" charset="0"/>
              </a:rPr>
              <a:t>For</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Success</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TeacherTraining</a:t>
            </a:r>
            <a:r>
              <a:rPr lang="tr-TR" sz="3200" dirty="0" smtClean="0">
                <a:latin typeface="Times New Roman" panose="02020603050405020304" pitchFamily="18" charset="0"/>
                <a:cs typeface="Times New Roman" panose="02020603050405020304" pitchFamily="18" charset="0"/>
              </a:rPr>
              <a:t> ve </a:t>
            </a:r>
            <a:r>
              <a:rPr lang="tr-TR" sz="3200" dirty="0" err="1" smtClean="0">
                <a:latin typeface="Times New Roman" panose="02020603050405020304" pitchFamily="18" charset="0"/>
                <a:cs typeface="Times New Roman" panose="02020603050405020304" pitchFamily="18" charset="0"/>
              </a:rPr>
              <a:t>Placement</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Tests</a:t>
            </a:r>
            <a:r>
              <a:rPr lang="tr-TR" sz="3200" dirty="0" smtClean="0">
                <a:latin typeface="Times New Roman" panose="02020603050405020304" pitchFamily="18" charset="0"/>
                <a:cs typeface="Times New Roman" panose="02020603050405020304" pitchFamily="18" charset="0"/>
              </a:rPr>
              <a:t>) okullarımızda kullanıma sunulmuştur </a:t>
            </a:r>
            <a:endParaRPr lang="tr-TR" sz="3200" dirty="0">
              <a:latin typeface="Times New Roman" panose="02020603050405020304" pitchFamily="18" charset="0"/>
              <a:cs typeface="Times New Roman" panose="02020603050405020304" pitchFamily="18" charset="0"/>
            </a:endParaRPr>
          </a:p>
        </p:txBody>
      </p:sp>
      <p:sp>
        <p:nvSpPr>
          <p:cNvPr id="3" name="Dikdörtgen 2"/>
          <p:cNvSpPr/>
          <p:nvPr/>
        </p:nvSpPr>
        <p:spPr>
          <a:xfrm>
            <a:off x="1259632" y="5339662"/>
            <a:ext cx="6696744" cy="1200329"/>
          </a:xfrm>
          <a:prstGeom prst="rect">
            <a:avLst/>
          </a:prstGeom>
        </p:spPr>
        <p:txBody>
          <a:bodyPr wrap="square">
            <a:spAutoFit/>
          </a:bodyPr>
          <a:lstStyle/>
          <a:p>
            <a:r>
              <a:rPr lang="tr-TR" sz="2400" dirty="0" err="1" smtClean="0">
                <a:latin typeface="Times New Roman" panose="02020603050405020304" pitchFamily="18" charset="0"/>
                <a:cs typeface="Times New Roman" panose="02020603050405020304" pitchFamily="18" charset="0"/>
              </a:rPr>
              <a:t>DynEd</a:t>
            </a:r>
            <a:r>
              <a:rPr lang="tr-TR" sz="2400" dirty="0" smtClean="0">
                <a:latin typeface="Times New Roman" panose="02020603050405020304" pitchFamily="18" charset="0"/>
                <a:cs typeface="Times New Roman" panose="02020603050405020304" pitchFamily="18" charset="0"/>
              </a:rPr>
              <a:t> İngilizce Dil Eğitim Sistemi İçerisinde daha önceden çalışan öğretmenlerimiz ve öğrencilerimiz olmuştur.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257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052736"/>
            <a:ext cx="7200800" cy="4031873"/>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Peki BUGÜN; </a:t>
            </a:r>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İngilizce Dil Eğitim Sistemi içerisinde ne yenidir! Daha önce Okul sorumluları; sınıfları ve öğrenci kayıtlarını oluştururken şimdi tüm bu iş ve işlemler </a:t>
            </a:r>
            <a:r>
              <a:rPr lang="tr-TR" sz="3200" dirty="0" smtClean="0">
                <a:latin typeface="Times New Roman" panose="02020603050405020304" pitchFamily="18" charset="0"/>
                <a:cs typeface="Times New Roman" panose="02020603050405020304" pitchFamily="18" charset="0"/>
              </a:rPr>
              <a:t>için kurum yöneticileri de sürece dahil edilmiş ve </a:t>
            </a:r>
            <a:r>
              <a:rPr lang="tr-TR" sz="3200" dirty="0" smtClean="0">
                <a:latin typeface="Times New Roman" panose="02020603050405020304" pitchFamily="18" charset="0"/>
                <a:cs typeface="Times New Roman" panose="02020603050405020304" pitchFamily="18" charset="0"/>
              </a:rPr>
              <a:t>E-</a:t>
            </a:r>
            <a:r>
              <a:rPr lang="tr-TR" sz="3200" dirty="0" err="1" smtClean="0">
                <a:latin typeface="Times New Roman" panose="02020603050405020304" pitchFamily="18" charset="0"/>
                <a:cs typeface="Times New Roman" panose="02020603050405020304" pitchFamily="18" charset="0"/>
              </a:rPr>
              <a:t>OkulDynEd</a:t>
            </a:r>
            <a:r>
              <a:rPr lang="tr-TR" sz="3200" dirty="0" smtClean="0">
                <a:latin typeface="Times New Roman" panose="02020603050405020304" pitchFamily="18" charset="0"/>
                <a:cs typeface="Times New Roman" panose="02020603050405020304" pitchFamily="18" charset="0"/>
              </a:rPr>
              <a:t>-EBA </a:t>
            </a:r>
            <a:r>
              <a:rPr lang="tr-TR" sz="3200" dirty="0" smtClean="0">
                <a:latin typeface="Times New Roman" panose="02020603050405020304" pitchFamily="18" charset="0"/>
                <a:cs typeface="Times New Roman" panose="02020603050405020304" pitchFamily="18" charset="0"/>
              </a:rPr>
              <a:t>sunucuları üzerinden eş zamanlı olarak </a:t>
            </a:r>
            <a:r>
              <a:rPr lang="tr-TR" sz="3200" dirty="0" smtClean="0">
                <a:latin typeface="Times New Roman" panose="02020603050405020304" pitchFamily="18" charset="0"/>
                <a:cs typeface="Times New Roman" panose="02020603050405020304" pitchFamily="18" charset="0"/>
              </a:rPr>
              <a:t>gerçekleşmesi sağlanmıştır.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753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476672"/>
            <a:ext cx="8496944" cy="4524315"/>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Daha </a:t>
            </a:r>
            <a:r>
              <a:rPr lang="tr-TR" sz="3200" dirty="0" smtClean="0">
                <a:latin typeface="Times New Roman" panose="02020603050405020304" pitchFamily="18" charset="0"/>
                <a:cs typeface="Times New Roman" panose="02020603050405020304" pitchFamily="18" charset="0"/>
              </a:rPr>
              <a:t>önceki </a:t>
            </a:r>
            <a:r>
              <a:rPr lang="tr-TR" sz="3200" dirty="0" smtClean="0">
                <a:latin typeface="Times New Roman" panose="02020603050405020304" pitchFamily="18" charset="0"/>
                <a:cs typeface="Times New Roman" panose="02020603050405020304" pitchFamily="18" charset="0"/>
              </a:rPr>
              <a:t>«Kur sistemi» yerine İngilizce öğretmenleri öğrencileri seviyelerine ya da </a:t>
            </a:r>
            <a:r>
              <a:rPr lang="tr-TR" sz="3200" dirty="0" err="1" smtClean="0">
                <a:latin typeface="Times New Roman" panose="02020603050405020304" pitchFamily="18" charset="0"/>
                <a:cs typeface="Times New Roman" panose="02020603050405020304" pitchFamily="18" charset="0"/>
              </a:rPr>
              <a:t>Mastery</a:t>
            </a:r>
            <a:r>
              <a:rPr lang="tr-TR" sz="3200" dirty="0" smtClean="0">
                <a:latin typeface="Times New Roman" panose="02020603050405020304" pitchFamily="18" charset="0"/>
                <a:cs typeface="Times New Roman" panose="02020603050405020304" pitchFamily="18" charset="0"/>
              </a:rPr>
              <a:t> Test puanlarına göre ünite açarlarken, şimdi öğrenciler </a:t>
            </a:r>
            <a:r>
              <a:rPr lang="tr-TR" sz="3200" dirty="0" err="1" smtClean="0">
                <a:latin typeface="Times New Roman" panose="02020603050405020304" pitchFamily="18" charset="0"/>
                <a:cs typeface="Times New Roman" panose="02020603050405020304" pitchFamily="18" charset="0"/>
              </a:rPr>
              <a:t>Placement</a:t>
            </a:r>
            <a:r>
              <a:rPr lang="tr-TR" sz="3200" dirty="0" smtClean="0">
                <a:latin typeface="Times New Roman" panose="02020603050405020304" pitchFamily="18" charset="0"/>
                <a:cs typeface="Times New Roman" panose="02020603050405020304" pitchFamily="18" charset="0"/>
              </a:rPr>
              <a:t> Test’ e girmeden </a:t>
            </a:r>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içerisinde çalışma gerçekleştiremezler.  </a:t>
            </a:r>
            <a:r>
              <a:rPr lang="tr-TR" sz="3200" dirty="0" err="1" smtClean="0">
                <a:latin typeface="Times New Roman" panose="02020603050405020304" pitchFamily="18" charset="0"/>
                <a:cs typeface="Times New Roman" panose="02020603050405020304" pitchFamily="18" charset="0"/>
              </a:rPr>
              <a:t>Placement</a:t>
            </a:r>
            <a:r>
              <a:rPr lang="tr-TR" sz="3200" dirty="0" smtClean="0">
                <a:latin typeface="Times New Roman" panose="02020603050405020304" pitchFamily="18" charset="0"/>
                <a:cs typeface="Times New Roman" panose="02020603050405020304" pitchFamily="18" charset="0"/>
              </a:rPr>
              <a:t> Test ile belirlenen düzeye göre (ki bu test dört temel beceriyi kullanarak sistem üzerinde yapılmaktadır) öğrencilerimize çalışabilecekleri üniteler açılacaktır.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7492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332656"/>
            <a:ext cx="7772400" cy="1470025"/>
          </a:xfrm>
        </p:spPr>
        <p:txBody>
          <a:bodyPr/>
          <a:lstStyle/>
          <a:p>
            <a:r>
              <a:rPr lang="tr-TR" dirty="0" smtClean="0"/>
              <a:t>NİĞDE İL MİLLİ EĞİTİM MÜDÜRLÜĞÜ</a:t>
            </a:r>
            <a:endParaRPr lang="tr-TR" dirty="0"/>
          </a:p>
        </p:txBody>
      </p:sp>
      <p:sp>
        <p:nvSpPr>
          <p:cNvPr id="3" name="Alt Başlık 2"/>
          <p:cNvSpPr>
            <a:spLocks noGrp="1"/>
          </p:cNvSpPr>
          <p:nvPr>
            <p:ph type="subTitle" idx="1"/>
          </p:nvPr>
        </p:nvSpPr>
        <p:spPr>
          <a:xfrm>
            <a:off x="1187624" y="2060848"/>
            <a:ext cx="6400800" cy="1777752"/>
          </a:xfrm>
        </p:spPr>
        <p:txBody>
          <a:bodyPr/>
          <a:lstStyle/>
          <a:p>
            <a:r>
              <a:rPr lang="tr-TR" dirty="0" smtClean="0">
                <a:solidFill>
                  <a:schemeClr val="tx1"/>
                </a:solidFill>
                <a:latin typeface="+mj-lt"/>
              </a:rPr>
              <a:t>DYNED DİL EĞİTİM SİSTEMİ BİLGİLENDİRME SEMİNERİ</a:t>
            </a:r>
          </a:p>
          <a:p>
            <a:endParaRPr lang="tr-TR" dirty="0">
              <a:solidFill>
                <a:schemeClr val="tx1"/>
              </a:solidFill>
              <a:latin typeface="+mj-lt"/>
            </a:endParaRPr>
          </a:p>
        </p:txBody>
      </p:sp>
      <p:pic>
        <p:nvPicPr>
          <p:cNvPr id="2050" name="Picture 2" descr="C:\Users\Niğde MEM Arge\Desktop\dyned\dyned-courseware-141954745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501008"/>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143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1700808"/>
            <a:ext cx="7272808" cy="3046988"/>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English </a:t>
            </a:r>
            <a:r>
              <a:rPr lang="tr-TR" sz="3200" dirty="0" err="1" smtClean="0">
                <a:latin typeface="Times New Roman" panose="02020603050405020304" pitchFamily="18" charset="0"/>
                <a:cs typeface="Times New Roman" panose="02020603050405020304" pitchFamily="18" charset="0"/>
              </a:rPr>
              <a:t>for</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Success</a:t>
            </a:r>
            <a:r>
              <a:rPr lang="tr-TR" sz="3200" dirty="0" smtClean="0">
                <a:latin typeface="Times New Roman" panose="02020603050405020304" pitchFamily="18" charset="0"/>
                <a:cs typeface="Times New Roman" panose="02020603050405020304" pitchFamily="18" charset="0"/>
              </a:rPr>
              <a:t> yazılımında var olan 7 üniteye 9 yeni ünite eklenmiştir. </a:t>
            </a:r>
          </a:p>
          <a:p>
            <a:r>
              <a:rPr lang="tr-TR" sz="3200" dirty="0" smtClean="0">
                <a:latin typeface="Times New Roman" panose="02020603050405020304" pitchFamily="18" charset="0"/>
                <a:cs typeface="Times New Roman" panose="02020603050405020304" pitchFamily="18" charset="0"/>
              </a:rPr>
              <a:t> Tablet bilgisayarlarda kullanılması için </a:t>
            </a:r>
            <a:r>
              <a:rPr lang="tr-TR" sz="3200" dirty="0" err="1" smtClean="0">
                <a:latin typeface="Times New Roman" panose="02020603050405020304" pitchFamily="18" charset="0"/>
                <a:cs typeface="Times New Roman" panose="02020603050405020304" pitchFamily="18" charset="0"/>
              </a:rPr>
              <a:t>android</a:t>
            </a:r>
            <a:r>
              <a:rPr lang="tr-TR" sz="3200" dirty="0" smtClean="0">
                <a:latin typeface="Times New Roman" panose="02020603050405020304" pitchFamily="18" charset="0"/>
                <a:cs typeface="Times New Roman" panose="02020603050405020304" pitchFamily="18" charset="0"/>
              </a:rPr>
              <a:t> yazılımı sisteme ilave edilmiştir. </a:t>
            </a:r>
          </a:p>
          <a:p>
            <a:r>
              <a:rPr lang="tr-TR" sz="3200" dirty="0" smtClean="0">
                <a:latin typeface="Times New Roman" panose="02020603050405020304" pitchFamily="18" charset="0"/>
                <a:cs typeface="Times New Roman" panose="02020603050405020304" pitchFamily="18" charset="0"/>
              </a:rPr>
              <a:t> Öğretmenlerin kullanımına yönelik «</a:t>
            </a:r>
            <a:r>
              <a:rPr lang="tr-TR" sz="3200" dirty="0" err="1" smtClean="0">
                <a:latin typeface="Times New Roman" panose="02020603050405020304" pitchFamily="18" charset="0"/>
                <a:cs typeface="Times New Roman" panose="02020603050405020304" pitchFamily="18" charset="0"/>
              </a:rPr>
              <a:t>Teacher</a:t>
            </a:r>
            <a:r>
              <a:rPr lang="tr-TR" sz="3200" dirty="0" smtClean="0">
                <a:latin typeface="Times New Roman" panose="02020603050405020304" pitchFamily="18" charset="0"/>
                <a:cs typeface="Times New Roman" panose="02020603050405020304" pitchFamily="18" charset="0"/>
              </a:rPr>
              <a:t> Training» eklenmiştir.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4077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1484784"/>
            <a:ext cx="6408712" cy="646331"/>
          </a:xfrm>
          <a:prstGeom prst="rect">
            <a:avLst/>
          </a:prstGeom>
        </p:spPr>
        <p:txBody>
          <a:bodyPr wrap="square">
            <a:spAutoFit/>
          </a:bodyPr>
          <a:lstStyle/>
          <a:p>
            <a:r>
              <a:rPr lang="tr-TR" dirty="0" err="1" smtClean="0"/>
              <a:t>DynEd</a:t>
            </a:r>
            <a:r>
              <a:rPr lang="tr-TR" dirty="0" smtClean="0"/>
              <a:t> NİĞDE İL KOORDİNATÖRLÜĞÜ OLARAK KATILIMINIZA TEŞEKKÜR EDERİZ.</a:t>
            </a:r>
            <a:endParaRPr lang="tr-TR" dirty="0"/>
          </a:p>
        </p:txBody>
      </p:sp>
      <p:sp>
        <p:nvSpPr>
          <p:cNvPr id="3" name="Dikdörtgen 2"/>
          <p:cNvSpPr/>
          <p:nvPr/>
        </p:nvSpPr>
        <p:spPr>
          <a:xfrm>
            <a:off x="2286000" y="2828836"/>
            <a:ext cx="4572000" cy="1754326"/>
          </a:xfrm>
          <a:prstGeom prst="rect">
            <a:avLst/>
          </a:prstGeom>
        </p:spPr>
        <p:txBody>
          <a:bodyPr>
            <a:spAutoFit/>
          </a:bodyPr>
          <a:lstStyle/>
          <a:p>
            <a:r>
              <a:rPr lang="tr-TR" dirty="0" smtClean="0"/>
              <a:t>NİĞDE İL MİLLİ EĞİTİM MÜDÜRLÜĞÜ</a:t>
            </a:r>
          </a:p>
          <a:p>
            <a:r>
              <a:rPr lang="tr-TR" dirty="0" smtClean="0"/>
              <a:t> </a:t>
            </a:r>
          </a:p>
          <a:p>
            <a:r>
              <a:rPr lang="tr-TR" dirty="0" smtClean="0"/>
              <a:t>Özlem TAKALAR- </a:t>
            </a:r>
            <a:r>
              <a:rPr lang="tr-TR" dirty="0" err="1" smtClean="0"/>
              <a:t>DynEd</a:t>
            </a:r>
            <a:r>
              <a:rPr lang="tr-TR" dirty="0" smtClean="0"/>
              <a:t> İl </a:t>
            </a:r>
            <a:r>
              <a:rPr lang="tr-TR" dirty="0" err="1" smtClean="0"/>
              <a:t>Koordinator</a:t>
            </a:r>
            <a:r>
              <a:rPr lang="tr-TR" dirty="0" smtClean="0"/>
              <a:t> Yardımcısı </a:t>
            </a:r>
          </a:p>
          <a:p>
            <a:endParaRPr lang="tr-TR" dirty="0"/>
          </a:p>
          <a:p>
            <a:r>
              <a:rPr lang="tr-TR" smtClean="0"/>
              <a:t>Tel:03882323272-141</a:t>
            </a:r>
            <a:endParaRPr lang="tr-TR" dirty="0"/>
          </a:p>
        </p:txBody>
      </p:sp>
    </p:spTree>
    <p:extLst>
      <p:ext uri="{BB962C8B-B14F-4D97-AF65-F5344CB8AC3E}">
        <p14:creationId xmlns:p14="http://schemas.microsoft.com/office/powerpoint/2010/main" val="2715302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551563"/>
            <a:ext cx="7416824" cy="2062103"/>
          </a:xfrm>
          <a:prstGeom prst="rect">
            <a:avLst/>
          </a:prstGeom>
        </p:spPr>
        <p:txBody>
          <a:bodyPr wrap="square">
            <a:spAutoFit/>
          </a:bodyPr>
          <a:lstStyle/>
          <a:p>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a:t>
            </a:r>
            <a:r>
              <a:rPr lang="tr-TR" sz="3200" dirty="0" err="1" smtClean="0">
                <a:latin typeface="Times New Roman" panose="02020603050405020304" pitchFamily="18" charset="0"/>
                <a:cs typeface="Times New Roman" panose="02020603050405020304" pitchFamily="18" charset="0"/>
              </a:rPr>
              <a:t>Dynamic</a:t>
            </a:r>
            <a:r>
              <a:rPr lang="tr-TR" sz="3200" dirty="0" smtClean="0">
                <a:latin typeface="Times New Roman" panose="02020603050405020304" pitchFamily="18" charset="0"/>
                <a:cs typeface="Times New Roman" panose="02020603050405020304" pitchFamily="18" charset="0"/>
              </a:rPr>
              <a:t> ve </a:t>
            </a:r>
            <a:r>
              <a:rPr lang="tr-TR" sz="3200" dirty="0" err="1" smtClean="0">
                <a:latin typeface="Times New Roman" panose="02020603050405020304" pitchFamily="18" charset="0"/>
                <a:cs typeface="Times New Roman" panose="02020603050405020304" pitchFamily="18" charset="0"/>
              </a:rPr>
              <a:t>Education</a:t>
            </a:r>
            <a:r>
              <a:rPr lang="tr-TR" sz="3200" dirty="0" smtClean="0">
                <a:latin typeface="Times New Roman" panose="02020603050405020304" pitchFamily="18" charset="0"/>
                <a:cs typeface="Times New Roman" panose="02020603050405020304" pitchFamily="18" charset="0"/>
              </a:rPr>
              <a:t> (Dinamik ve Eğitim) kelimelerinin bir araya getirilerek yazılmasından oluşmakta ve Dinamik Eğitim anlamına gelmektedir.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32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1566951"/>
            <a:ext cx="6912768" cy="2246769"/>
          </a:xfrm>
          <a:prstGeom prst="rect">
            <a:avLst/>
          </a:prstGeom>
        </p:spPr>
        <p:txBody>
          <a:bodyPr wrap="square">
            <a:spAutoFit/>
          </a:bodyPr>
          <a:lstStyle/>
          <a:p>
            <a:r>
              <a:rPr lang="tr-TR" sz="2800" dirty="0" smtClean="0">
                <a:latin typeface="Times New Roman" panose="02020603050405020304" pitchFamily="18" charset="0"/>
                <a:cs typeface="Times New Roman" panose="02020603050405020304" pitchFamily="18" charset="0"/>
              </a:rPr>
              <a:t>Öğretmenlerin Yabancı Dil eğitimini daha aktif hale getirebilmek için zaman zaman düşündükleri ve ah keşke şunu da şöyle yapabilseydik diye düşündükleri yeniliklerin hepsi bu programın içerisinde mevcuttur. </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051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7785" y="692696"/>
            <a:ext cx="6336704" cy="1077218"/>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Bu program en büyük özelliği Görsel ve İşitsel olmasıdır.</a:t>
            </a:r>
            <a:endParaRPr lang="tr-TR" sz="3200" dirty="0">
              <a:latin typeface="Times New Roman" panose="02020603050405020304" pitchFamily="18" charset="0"/>
              <a:cs typeface="Times New Roman" panose="02020603050405020304" pitchFamily="18" charset="0"/>
            </a:endParaRPr>
          </a:p>
        </p:txBody>
      </p:sp>
      <p:pic>
        <p:nvPicPr>
          <p:cNvPr id="3074" name="Picture 2" descr="C:\Users\Niğde MEM Arge\Desktop\dyned\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230" y="1769914"/>
            <a:ext cx="5797090" cy="3246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090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1412776"/>
            <a:ext cx="7416824" cy="3046988"/>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Klasik sınıf içi eğitim ile Bilgisayar Destekli Yabancı Dil Eğitimini karşılaştırdığımız zaman, her öğrencinin karşı karşıya kaldığı bireysel eğitim süreci bilgisayar destekli eğitim ile çok üst seviyelere çıkar.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1052736"/>
            <a:ext cx="7992888" cy="3539430"/>
          </a:xfrm>
          <a:prstGeom prst="rect">
            <a:avLst/>
          </a:prstGeom>
        </p:spPr>
        <p:txBody>
          <a:bodyPr wrap="square">
            <a:spAutoFit/>
          </a:bodyPr>
          <a:lstStyle/>
          <a:p>
            <a:r>
              <a:rPr lang="tr-TR" sz="3200" dirty="0" err="1" smtClean="0">
                <a:latin typeface="Times New Roman" panose="02020603050405020304" pitchFamily="18" charset="0"/>
                <a:cs typeface="Times New Roman" panose="02020603050405020304" pitchFamily="18" charset="0"/>
              </a:rPr>
              <a:t>DynEd</a:t>
            </a:r>
            <a:r>
              <a:rPr lang="tr-TR" sz="3200" dirty="0" smtClean="0">
                <a:latin typeface="Times New Roman" panose="02020603050405020304" pitchFamily="18" charset="0"/>
                <a:cs typeface="Times New Roman" panose="02020603050405020304" pitchFamily="18" charset="0"/>
              </a:rPr>
              <a:t> Dil Eğitim Sisteminin en önemli özelliklerinden birisi de öğrenciyi sürekli aktif halde bulunmaya zorlamasıdır. Bunu yaparken öğrencinin seviyesini sürekli kontrol eder, iletişimseldir (Interactive) ve öğrencinin doğruyu kendi mantığıyla bulmasına yardımcı olur.</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730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551563"/>
            <a:ext cx="7560840" cy="2554545"/>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Öğrencinin </a:t>
            </a:r>
            <a:r>
              <a:rPr lang="tr-TR" sz="3200" dirty="0" smtClean="0">
                <a:latin typeface="Times New Roman" panose="02020603050405020304" pitchFamily="18" charset="0"/>
                <a:cs typeface="Times New Roman" panose="02020603050405020304" pitchFamily="18" charset="0"/>
              </a:rPr>
              <a:t>bilgisayarı başında kaldığı süre içinde yaptığı her davranış; sistem tarafından kayda alınarak öğretmenleri tarafından öğrencinin değerlendirmesinde yardımcı olur.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414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1797784"/>
            <a:ext cx="7704856" cy="2062103"/>
          </a:xfrm>
          <a:prstGeom prst="rect">
            <a:avLst/>
          </a:prstGeom>
        </p:spPr>
        <p:txBody>
          <a:bodyPr wrap="square">
            <a:spAutoFit/>
          </a:bodyPr>
          <a:lstStyle/>
          <a:p>
            <a:r>
              <a:rPr lang="tr-TR" sz="3200" dirty="0" smtClean="0">
                <a:latin typeface="Times New Roman" panose="02020603050405020304" pitchFamily="18" charset="0"/>
                <a:cs typeface="Times New Roman" panose="02020603050405020304" pitchFamily="18" charset="0"/>
              </a:rPr>
              <a:t>Öğrencinin herhangi bir soruya yanlış bir cevap vermesi durumunda öğrenciye cevabın yanlış olduğuyla ilgili görsel, işitsel yada yazılı bir komutla cevabını yenilemesi istenir.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074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105</TotalTime>
  <Words>557</Words>
  <Application>Microsoft Office PowerPoint</Application>
  <PresentationFormat>Ekran Gösterisi (4:3)</PresentationFormat>
  <Paragraphs>29</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Açılar</vt:lpstr>
      <vt:lpstr>PowerPoint Sunusu</vt:lpstr>
      <vt:lpstr>NİĞDE İL MİLLİ EĞİTİM MÜDÜRLÜĞÜ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Niğde MEM Arge</dc:creator>
  <cp:lastModifiedBy>Niğde MEM Arge</cp:lastModifiedBy>
  <cp:revision>9</cp:revision>
  <dcterms:created xsi:type="dcterms:W3CDTF">2018-11-14T06:15:23Z</dcterms:created>
  <dcterms:modified xsi:type="dcterms:W3CDTF">2018-12-03T09:19:37Z</dcterms:modified>
</cp:coreProperties>
</file>