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8" r:id="rId3"/>
    <p:sldId id="259" r:id="rId4"/>
    <p:sldId id="260" r:id="rId5"/>
    <p:sldId id="261" r:id="rId6"/>
    <p:sldId id="262" r:id="rId7"/>
    <p:sldId id="269"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Rg st="1" end="13"/>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8" d="100"/>
          <a:sy n="68" d="100"/>
        </p:scale>
        <p:origin x="-106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E1B39C5-1BD4-4CB8-80F1-A23F81D6926F}" type="datetimeFigureOut">
              <a:rPr lang="tr-TR" smtClean="0"/>
              <a:t>09.04.2020</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E3421B8-5462-4EA0-B869-8BFEBEDFE842}"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advTm="4000">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E1B39C5-1BD4-4CB8-80F1-A23F81D6926F}" type="datetimeFigureOut">
              <a:rPr lang="tr-TR" smtClean="0"/>
              <a:t>09.04.2020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3421B8-5462-4EA0-B869-8BFEBEDFE842}" type="slidenum">
              <a:rPr lang="tr-TR" smtClean="0"/>
              <a:t>‹#›</a:t>
            </a:fld>
            <a:endParaRPr lang="tr-TR"/>
          </a:p>
        </p:txBody>
      </p:sp>
    </p:spTree>
  </p:cSld>
  <p:clrMapOvr>
    <a:masterClrMapping/>
  </p:clrMapOvr>
  <p:transition advClick="0" advTm="4000">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E1B39C5-1BD4-4CB8-80F1-A23F81D6926F}" type="datetimeFigureOut">
              <a:rPr lang="tr-TR" smtClean="0"/>
              <a:t>09.04.2020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3421B8-5462-4EA0-B869-8BFEBEDFE842}" type="slidenum">
              <a:rPr lang="tr-TR" smtClean="0"/>
              <a:t>‹#›</a:t>
            </a:fld>
            <a:endParaRPr lang="tr-TR"/>
          </a:p>
        </p:txBody>
      </p:sp>
    </p:spTree>
  </p:cSld>
  <p:clrMapOvr>
    <a:masterClrMapping/>
  </p:clrMapOvr>
  <p:transition advClick="0" advTm="4000">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1B39C5-1BD4-4CB8-80F1-A23F81D6926F}" type="datetimeFigureOut">
              <a:rPr lang="tr-TR" smtClean="0"/>
              <a:t>09.04.2020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3421B8-5462-4EA0-B869-8BFEBEDFE842}" type="slidenum">
              <a:rPr lang="tr-TR" smtClean="0"/>
              <a:t>‹#›</a:t>
            </a:fld>
            <a:endParaRPr lang="tr-TR"/>
          </a:p>
        </p:txBody>
      </p:sp>
    </p:spTree>
  </p:cSld>
  <p:clrMapOvr>
    <a:masterClrMapping/>
  </p:clrMapOvr>
  <p:transition advClick="0" advTm="4000">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E1B39C5-1BD4-4CB8-80F1-A23F81D6926F}" type="datetimeFigureOut">
              <a:rPr lang="tr-TR" smtClean="0"/>
              <a:t>09.04.2020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3421B8-5462-4EA0-B869-8BFEBEDFE842}" type="slidenum">
              <a:rPr lang="tr-TR" smtClean="0"/>
              <a:t>‹#›</a:t>
            </a:fld>
            <a:endParaRPr lang="tr-TR"/>
          </a:p>
        </p:txBody>
      </p:sp>
    </p:spTree>
  </p:cSld>
  <p:clrMapOvr>
    <a:masterClrMapping/>
  </p:clrMapOvr>
  <p:transition advClick="0" advTm="4000">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BE1B39C5-1BD4-4CB8-80F1-A23F81D6926F}" type="datetimeFigureOut">
              <a:rPr lang="tr-TR" smtClean="0"/>
              <a:t>09.04.2020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E3421B8-5462-4EA0-B869-8BFEBEDFE842}"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ransition advClick="0" advTm="4000">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E1B39C5-1BD4-4CB8-80F1-A23F81D6926F}" type="datetimeFigureOut">
              <a:rPr lang="tr-TR" smtClean="0"/>
              <a:t>09.04.2020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E3421B8-5462-4EA0-B869-8BFEBEDFE842}" type="slidenum">
              <a:rPr lang="tr-TR" smtClean="0"/>
              <a:t>‹#›</a:t>
            </a:fld>
            <a:endParaRPr lang="tr-TR"/>
          </a:p>
        </p:txBody>
      </p:sp>
    </p:spTree>
  </p:cSld>
  <p:clrMapOvr>
    <a:masterClrMapping/>
  </p:clrMapOvr>
  <p:transition advClick="0" advTm="4000">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BE1B39C5-1BD4-4CB8-80F1-A23F81D6926F}" type="datetimeFigureOut">
              <a:rPr lang="tr-TR" smtClean="0"/>
              <a:t>09.04.2020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E3421B8-5462-4EA0-B869-8BFEBEDFE842}" type="slidenum">
              <a:rPr lang="tr-TR" smtClean="0"/>
              <a:t>‹#›</a:t>
            </a:fld>
            <a:endParaRPr lang="tr-TR"/>
          </a:p>
        </p:txBody>
      </p:sp>
    </p:spTree>
  </p:cSld>
  <p:clrMapOvr>
    <a:masterClrMapping/>
  </p:clrMapOvr>
  <p:transition advClick="0" advTm="4000">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B39C5-1BD4-4CB8-80F1-A23F81D6926F}" type="datetimeFigureOut">
              <a:rPr lang="tr-TR" smtClean="0"/>
              <a:t>09.04.2020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E3421B8-5462-4EA0-B869-8BFEBEDFE842}" type="slidenum">
              <a:rPr lang="tr-TR" smtClean="0"/>
              <a:t>‹#›</a:t>
            </a:fld>
            <a:endParaRPr lang="tr-TR"/>
          </a:p>
        </p:txBody>
      </p:sp>
    </p:spTree>
  </p:cSld>
  <p:clrMapOvr>
    <a:masterClrMapping/>
  </p:clrMapOvr>
  <p:transition advClick="0" advTm="4000">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E1B39C5-1BD4-4CB8-80F1-A23F81D6926F}" type="datetimeFigureOut">
              <a:rPr lang="tr-TR" smtClean="0"/>
              <a:t>09.04.2020</a:t>
            </a:fld>
            <a:endParaRPr lang="tr-TR"/>
          </a:p>
        </p:txBody>
      </p:sp>
      <p:sp>
        <p:nvSpPr>
          <p:cNvPr id="7" name="Slide Number Placeholder 6"/>
          <p:cNvSpPr>
            <a:spLocks noGrp="1"/>
          </p:cNvSpPr>
          <p:nvPr>
            <p:ph type="sldNum" sz="quarter" idx="12"/>
          </p:nvPr>
        </p:nvSpPr>
        <p:spPr/>
        <p:txBody>
          <a:bodyPr/>
          <a:lstStyle/>
          <a:p>
            <a:fld id="{5E3421B8-5462-4EA0-B869-8BFEBEDFE842}"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transition advClick="0" advTm="4000">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E1B39C5-1BD4-4CB8-80F1-A23F81D6926F}" type="datetimeFigureOut">
              <a:rPr lang="tr-TR" smtClean="0"/>
              <a:t>09.04.2020</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5E3421B8-5462-4EA0-B869-8BFEBEDFE842}" type="slidenum">
              <a:rPr lang="tr-TR" smtClean="0"/>
              <a:t>‹#›</a:t>
            </a:fld>
            <a:endParaRPr lang="tr-TR"/>
          </a:p>
        </p:txBody>
      </p:sp>
    </p:spTree>
  </p:cSld>
  <p:clrMapOvr>
    <a:masterClrMapping/>
  </p:clrMapOvr>
  <p:transition advClick="0" advTm="4000">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E1B39C5-1BD4-4CB8-80F1-A23F81D6926F}" type="datetimeFigureOut">
              <a:rPr lang="tr-TR" smtClean="0"/>
              <a:t>09.04.2020</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E3421B8-5462-4EA0-B869-8BFEBEDFE84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advClick="0" advTm="4000">
    <p:cut/>
  </p:transition>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31000">
              <a:srgbClr val="AAD94F"/>
            </a:gs>
            <a:gs pos="0">
              <a:schemeClr val="bg2">
                <a:shade val="94000"/>
                <a:satMod val="114000"/>
                <a:lumMod val="96000"/>
              </a:schemeClr>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4733365" y="2708476"/>
            <a:ext cx="3295019" cy="1440604"/>
          </a:xfrm>
        </p:spPr>
        <p:txBody>
          <a:bodyPr/>
          <a:lstStyle/>
          <a:p>
            <a:r>
              <a:rPr lang="tr-TR" dirty="0" smtClean="0">
                <a:solidFill>
                  <a:schemeClr val="tx1">
                    <a:lumMod val="95000"/>
                    <a:lumOff val="5000"/>
                  </a:schemeClr>
                </a:solidFill>
              </a:rPr>
              <a:t>Tatil Değil Evde Eğitim</a:t>
            </a:r>
            <a:endParaRPr lang="tr-TR" dirty="0">
              <a:solidFill>
                <a:schemeClr val="tx1">
                  <a:lumMod val="95000"/>
                  <a:lumOff val="5000"/>
                </a:schemeClr>
              </a:solidFill>
            </a:endParaRPr>
          </a:p>
        </p:txBody>
      </p:sp>
      <p:sp>
        <p:nvSpPr>
          <p:cNvPr id="3" name="Alt Başlık 2"/>
          <p:cNvSpPr>
            <a:spLocks noGrp="1"/>
          </p:cNvSpPr>
          <p:nvPr>
            <p:ph type="subTitle" idx="1"/>
          </p:nvPr>
        </p:nvSpPr>
        <p:spPr/>
        <p:txBody>
          <a:bodyPr/>
          <a:lstStyle/>
          <a:p>
            <a:r>
              <a:rPr lang="tr-TR" b="1" dirty="0" smtClean="0"/>
              <a:t>Otizm spektrum Bozukluğu olan öğrencilerimizle evde yapılabilecek aktiviteler</a:t>
            </a:r>
            <a:endParaRPr lang="tr-TR" b="1" dirty="0"/>
          </a:p>
        </p:txBody>
      </p:sp>
      <p:pic>
        <p:nvPicPr>
          <p:cNvPr id="1026" name="Picture 2" descr="C:\Program Files\Microsoft Office\MEDIA\CAGCAT10\j029912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6996" y="1351566"/>
            <a:ext cx="2501346"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3670165"/>
      </p:ext>
    </p:extLst>
  </p:cSld>
  <p:clrMapOvr>
    <a:masterClrMapping/>
  </p:clrMapOvr>
  <p:transition advClick="0" advTm="2750">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250"/>
                                  </p:stCondLst>
                                  <p:iterate type="wd">
                                    <p:tmPct val="10000"/>
                                  </p:iterate>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par>
                          <p:cTn id="14" fill="hold">
                            <p:stCondLst>
                              <p:cond delay="14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smtClean="0">
                <a:solidFill>
                  <a:srgbClr val="C00000"/>
                </a:solidFill>
                <a:latin typeface="Times New Roman" panose="02020603050405020304" pitchFamily="18" charset="0"/>
                <a:cs typeface="Times New Roman" panose="02020603050405020304" pitchFamily="18" charset="0"/>
              </a:rPr>
              <a:t>Top Yuvarlamak</a:t>
            </a:r>
            <a:endParaRPr lang="tr-TR" sz="28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68580" indent="0">
              <a:buNone/>
            </a:pPr>
            <a:r>
              <a:rPr lang="tr-TR" sz="2800" dirty="0" smtClean="0">
                <a:solidFill>
                  <a:schemeClr val="tx1"/>
                </a:solidFill>
                <a:latin typeface="Times New Roman" panose="02020603050405020304" pitchFamily="18" charset="0"/>
                <a:cs typeface="Times New Roman" panose="02020603050405020304" pitchFamily="18" charset="0"/>
              </a:rPr>
              <a:t>Çocuğunuz, yüzükoyun veya sırt üstü yatarken vücudunun üzerinde biraz basınçla top yuvarlayın. Eğer çok kaçınırsa, ısrarcı olmayın. Top dışında etrafta kullandığınız pek çok materyali bu eylem için kullanabilirsiniz.</a:t>
            </a:r>
            <a:endParaRPr lang="tr-T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6070833"/>
      </p:ext>
    </p:extLst>
  </p:cSld>
  <p:clrMapOvr>
    <a:masterClrMapping/>
  </p:clrMapOvr>
  <p:transition advClick="0" advTm="12114">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750"/>
                            </p:stCondLst>
                            <p:childTnLst>
                              <p:par>
                                <p:cTn id="11" presetID="42" presetClass="entr" presetSubtype="0" fill="hold" grpId="0" nodeType="afterEffect">
                                  <p:stCondLst>
                                    <p:cond delay="75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smtClean="0">
                <a:solidFill>
                  <a:srgbClr val="C00000"/>
                </a:solidFill>
                <a:latin typeface="Times New Roman" panose="02020603050405020304" pitchFamily="18" charset="0"/>
                <a:cs typeface="Times New Roman" panose="02020603050405020304" pitchFamily="18" charset="0"/>
              </a:rPr>
              <a:t>El Arabası</a:t>
            </a:r>
            <a:endParaRPr lang="tr-TR" sz="28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68580" indent="0">
              <a:buNone/>
            </a:pPr>
            <a:r>
              <a:rPr lang="tr-TR" sz="2800" dirty="0" smtClean="0">
                <a:solidFill>
                  <a:schemeClr val="tx1"/>
                </a:solidFill>
                <a:latin typeface="Times New Roman" panose="02020603050405020304" pitchFamily="18" charset="0"/>
                <a:cs typeface="Times New Roman" panose="02020603050405020304" pitchFamily="18" charset="0"/>
              </a:rPr>
              <a:t>Çocuğunuz elleri üzerinde yürürken siz veya daha güçlü bir çocuk tarafından bacaklarından </a:t>
            </a:r>
            <a:r>
              <a:rPr lang="tr-TR" sz="2800" dirty="0" err="1" smtClean="0">
                <a:solidFill>
                  <a:schemeClr val="tx1"/>
                </a:solidFill>
                <a:latin typeface="Times New Roman" panose="02020603050405020304" pitchFamily="18" charset="0"/>
                <a:cs typeface="Times New Roman" panose="02020603050405020304" pitchFamily="18" charset="0"/>
              </a:rPr>
              <a:t>tututlur</a:t>
            </a:r>
            <a:r>
              <a:rPr lang="tr-TR" sz="2800" dirty="0" smtClean="0">
                <a:solidFill>
                  <a:schemeClr val="tx1"/>
                </a:solidFill>
                <a:latin typeface="Times New Roman" panose="02020603050405020304" pitchFamily="18" charset="0"/>
                <a:cs typeface="Times New Roman" panose="02020603050405020304" pitchFamily="18" charset="0"/>
              </a:rPr>
              <a:t> ( bir ip veya yol üzerinde de olabilir) ileriye gitmesi sağlanır. Oyunun versiyonları arttırılabilir. Rampalar, merdivenlerde uygulanabilir. Bunu çok dikkatli bir şekilde uygulayabiliriz.</a:t>
            </a:r>
            <a:endParaRPr lang="tr-T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717783"/>
      </p:ext>
    </p:extLst>
  </p:cSld>
  <p:clrMapOvr>
    <a:masterClrMapping/>
  </p:clrMapOvr>
  <p:transition advClick="0" advTm="15256">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2" presetClass="entr" presetSubtype="4" fill="hold" grpId="0" nodeType="afterEffect">
                                  <p:stCondLst>
                                    <p:cond delay="75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745152"/>
          </a:xfrm>
        </p:spPr>
        <p:txBody>
          <a:bodyPr/>
          <a:lstStyle/>
          <a:p>
            <a:pPr algn="ctr"/>
            <a:r>
              <a:rPr lang="tr-TR" dirty="0" smtClean="0">
                <a:solidFill>
                  <a:srgbClr val="C00000"/>
                </a:solidFill>
              </a:rPr>
              <a:t>DİKKAT!!!!!</a:t>
            </a:r>
            <a:endParaRPr lang="tr-TR" dirty="0">
              <a:solidFill>
                <a:srgbClr val="C00000"/>
              </a:solidFill>
            </a:endParaRPr>
          </a:p>
        </p:txBody>
      </p:sp>
      <p:sp>
        <p:nvSpPr>
          <p:cNvPr id="3" name="İçerik Yer Tutucusu 2"/>
          <p:cNvSpPr>
            <a:spLocks noGrp="1"/>
          </p:cNvSpPr>
          <p:nvPr>
            <p:ph idx="1"/>
          </p:nvPr>
        </p:nvSpPr>
        <p:spPr>
          <a:xfrm>
            <a:off x="1043492" y="1916832"/>
            <a:ext cx="6777317" cy="3915797"/>
          </a:xfrm>
        </p:spPr>
        <p:txBody>
          <a:bodyPr>
            <a:noAutofit/>
          </a:bodyPr>
          <a:lstStyle/>
          <a:p>
            <a:pPr>
              <a:buClr>
                <a:srgbClr val="FF0000"/>
              </a:buClr>
              <a:buSzPct val="112000"/>
              <a:buFont typeface="Wingdings" panose="05000000000000000000" pitchFamily="2" charset="2"/>
              <a:buChar char="ü"/>
            </a:pPr>
            <a:r>
              <a:rPr lang="tr-TR" sz="2000" dirty="0" smtClean="0"/>
              <a:t> </a:t>
            </a:r>
            <a:r>
              <a:rPr lang="tr-TR" sz="2000" dirty="0" smtClean="0">
                <a:solidFill>
                  <a:schemeClr val="tx1"/>
                </a:solidFill>
                <a:latin typeface="Times New Roman" panose="02020603050405020304" pitchFamily="18" charset="0"/>
                <a:cs typeface="Times New Roman" panose="02020603050405020304" pitchFamily="18" charset="0"/>
              </a:rPr>
              <a:t>Ayrıca bu süreçte  sınıf öğretmenlerimizle bire bir iletişime girerek evde nasıl ve neler yapmamız gerektiği konusunda destek alabiliriz.</a:t>
            </a:r>
          </a:p>
          <a:p>
            <a:pPr>
              <a:buClr>
                <a:srgbClr val="FF0000"/>
              </a:buClr>
              <a:buSzPct val="112000"/>
              <a:buFont typeface="Wingdings" panose="05000000000000000000" pitchFamily="2" charset="2"/>
              <a:buChar char="ü"/>
            </a:pPr>
            <a:endParaRPr lang="tr-TR" sz="2000" dirty="0" smtClean="0">
              <a:solidFill>
                <a:schemeClr val="tx1"/>
              </a:solidFill>
              <a:latin typeface="Times New Roman" panose="02020603050405020304" pitchFamily="18" charset="0"/>
              <a:cs typeface="Times New Roman" panose="02020603050405020304" pitchFamily="18" charset="0"/>
            </a:endParaRPr>
          </a:p>
          <a:p>
            <a:pPr>
              <a:buClr>
                <a:srgbClr val="FF0000"/>
              </a:buClr>
              <a:buSzPct val="112000"/>
              <a:buFont typeface="Wingdings" panose="05000000000000000000" pitchFamily="2" charset="2"/>
              <a:buChar char="ü"/>
            </a:pPr>
            <a:r>
              <a:rPr lang="tr-TR" sz="2000" dirty="0">
                <a:solidFill>
                  <a:schemeClr val="tx1"/>
                </a:solidFill>
                <a:latin typeface="Times New Roman" panose="02020603050405020304" pitchFamily="18" charset="0"/>
                <a:cs typeface="Times New Roman" panose="02020603050405020304" pitchFamily="18" charset="0"/>
              </a:rPr>
              <a:t> U</a:t>
            </a:r>
            <a:r>
              <a:rPr lang="tr-TR" sz="2000" dirty="0" smtClean="0">
                <a:solidFill>
                  <a:schemeClr val="tx1"/>
                </a:solidFill>
                <a:latin typeface="Times New Roman" panose="02020603050405020304" pitchFamily="18" charset="0"/>
                <a:cs typeface="Times New Roman" panose="02020603050405020304" pitchFamily="18" charset="0"/>
              </a:rPr>
              <a:t>zaktan eğitim kapsamında </a:t>
            </a:r>
            <a:r>
              <a:rPr lang="tr-TR" sz="2000" dirty="0" err="1" smtClean="0">
                <a:solidFill>
                  <a:schemeClr val="tx1"/>
                </a:solidFill>
                <a:latin typeface="Times New Roman" panose="02020603050405020304" pitchFamily="18" charset="0"/>
                <a:cs typeface="Times New Roman" panose="02020603050405020304" pitchFamily="18" charset="0"/>
              </a:rPr>
              <a:t>tv’de</a:t>
            </a:r>
            <a:r>
              <a:rPr lang="tr-TR" sz="2000" dirty="0" smtClean="0">
                <a:solidFill>
                  <a:schemeClr val="tx1"/>
                </a:solidFill>
                <a:latin typeface="Times New Roman" panose="02020603050405020304" pitchFamily="18" charset="0"/>
                <a:cs typeface="Times New Roman" panose="02020603050405020304" pitchFamily="18" charset="0"/>
              </a:rPr>
              <a:t> saat 14:00 de izleyebilir.</a:t>
            </a:r>
          </a:p>
          <a:p>
            <a:pPr>
              <a:buClr>
                <a:srgbClr val="FF0000"/>
              </a:buClr>
              <a:buSzPct val="112000"/>
              <a:buFont typeface="Wingdings" panose="05000000000000000000" pitchFamily="2" charset="2"/>
              <a:buChar char="ü"/>
            </a:pPr>
            <a:endParaRPr lang="tr-TR" sz="2000" dirty="0" smtClean="0">
              <a:solidFill>
                <a:schemeClr val="tx1"/>
              </a:solidFill>
              <a:latin typeface="Times New Roman" panose="02020603050405020304" pitchFamily="18" charset="0"/>
              <a:cs typeface="Times New Roman" panose="02020603050405020304" pitchFamily="18" charset="0"/>
            </a:endParaRPr>
          </a:p>
          <a:p>
            <a:pPr>
              <a:buClr>
                <a:srgbClr val="FF0000"/>
              </a:buClr>
              <a:buSzPct val="112000"/>
              <a:buFont typeface="Wingdings" panose="05000000000000000000" pitchFamily="2" charset="2"/>
              <a:buChar char="ü"/>
            </a:pPr>
            <a:r>
              <a:rPr lang="tr-TR" sz="2000" dirty="0" err="1" smtClean="0">
                <a:solidFill>
                  <a:schemeClr val="tx1"/>
                </a:solidFill>
                <a:latin typeface="Times New Roman" panose="02020603050405020304" pitchFamily="18" charset="0"/>
                <a:cs typeface="Times New Roman" panose="02020603050405020304" pitchFamily="18" charset="0"/>
              </a:rPr>
              <a:t>Eba</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smtClean="0">
                <a:solidFill>
                  <a:schemeClr val="tx1"/>
                </a:solidFill>
                <a:latin typeface="Times New Roman" panose="02020603050405020304" pitchFamily="18" charset="0"/>
                <a:cs typeface="Times New Roman" panose="02020603050405020304" pitchFamily="18" charset="0"/>
              </a:rPr>
              <a:t>ya kayıt olarak oradaki etkinliklerden faydalanabilirsiniz.</a:t>
            </a:r>
          </a:p>
          <a:p>
            <a:pPr>
              <a:buClr>
                <a:srgbClr val="FF0000"/>
              </a:buClr>
              <a:buSzPct val="112000"/>
              <a:buFont typeface="Wingdings" panose="05000000000000000000" pitchFamily="2" charset="2"/>
              <a:buChar char="ü"/>
            </a:pPr>
            <a:endParaRPr lang="tr-TR" sz="2000" dirty="0" smtClean="0">
              <a:solidFill>
                <a:schemeClr val="tx1"/>
              </a:solidFill>
              <a:latin typeface="Times New Roman" panose="02020603050405020304" pitchFamily="18" charset="0"/>
              <a:cs typeface="Times New Roman" panose="02020603050405020304" pitchFamily="18" charset="0"/>
            </a:endParaRPr>
          </a:p>
          <a:p>
            <a:pPr>
              <a:buClr>
                <a:srgbClr val="FF0000"/>
              </a:buClr>
              <a:buSzPct val="112000"/>
              <a:buFont typeface="Wingdings" panose="05000000000000000000" pitchFamily="2" charset="2"/>
              <a:buChar char="ü"/>
            </a:pPr>
            <a:r>
              <a:rPr lang="tr-TR" sz="2000" dirty="0" smtClean="0">
                <a:solidFill>
                  <a:schemeClr val="tx1"/>
                </a:solidFill>
                <a:latin typeface="Times New Roman" panose="02020603050405020304" pitchFamily="18" charset="0"/>
                <a:cs typeface="Times New Roman" panose="02020603050405020304" pitchFamily="18" charset="0"/>
              </a:rPr>
              <a:t>Özel eğitim ve rehberlik Hizmetleri Genel Müdürlüğünün hazırlamış olduğu </a:t>
            </a:r>
            <a:r>
              <a:rPr lang="tr-TR" sz="2000" dirty="0" smtClean="0">
                <a:solidFill>
                  <a:srgbClr val="C00000"/>
                </a:solidFill>
                <a:latin typeface="Times New Roman" panose="02020603050405020304" pitchFamily="18" charset="0"/>
                <a:cs typeface="Times New Roman" panose="02020603050405020304" pitchFamily="18" charset="0"/>
              </a:rPr>
              <a:t>OÇEET</a:t>
            </a:r>
            <a:r>
              <a:rPr lang="tr-TR" sz="2000" dirty="0" smtClean="0">
                <a:solidFill>
                  <a:schemeClr val="tx1"/>
                </a:solidFill>
                <a:latin typeface="Times New Roman" panose="02020603050405020304" pitchFamily="18" charset="0"/>
                <a:cs typeface="Times New Roman" panose="02020603050405020304" pitchFamily="18" charset="0"/>
              </a:rPr>
              <a:t>  etkinliklerinden yararlanabilirsiniz.</a:t>
            </a:r>
            <a:endParaRPr lang="tr-TR"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9185482"/>
      </p:ext>
    </p:extLst>
  </p:cSld>
  <p:clrMapOvr>
    <a:masterClrMapping/>
  </p:clrMapOvr>
  <p:transition advClick="0" advTm="15561">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xit" presetSubtype="0" fill="hold" grpId="0" nodeType="afterEffect">
                                  <p:stCondLst>
                                    <p:cond delay="750"/>
                                  </p:stCondLst>
                                  <p:childTnLst>
                                    <p:animEffect transition="out" filter="fade">
                                      <p:cBhvr>
                                        <p:cTn id="6" dur="3000"/>
                                        <p:tgtEl>
                                          <p:spTgt spid="2"/>
                                        </p:tgtEl>
                                      </p:cBhvr>
                                    </p:animEffect>
                                    <p:anim calcmode="lin" valueType="num">
                                      <p:cBhvr>
                                        <p:cTn id="7" dur="3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3000"/>
                                        <p:tgtEl>
                                          <p:spTgt spid="2"/>
                                        </p:tgtEl>
                                        <p:attrNameLst>
                                          <p:attrName>ppt_h</p:attrName>
                                        </p:attrNameLst>
                                      </p:cBhvr>
                                      <p:tavLst>
                                        <p:tav tm="0">
                                          <p:val>
                                            <p:strVal val="ppt_h"/>
                                          </p:val>
                                        </p:tav>
                                        <p:tav tm="100000">
                                          <p:val>
                                            <p:strVal val="ppt_h"/>
                                          </p:val>
                                        </p:tav>
                                      </p:tavLst>
                                    </p:anim>
                                    <p:set>
                                      <p:cBhvr>
                                        <p:cTn id="9" dur="1" fill="hold">
                                          <p:stCondLst>
                                            <p:cond delay="2999"/>
                                          </p:stCondLst>
                                        </p:cTn>
                                        <p:tgtEl>
                                          <p:spTgt spid="2"/>
                                        </p:tgtEl>
                                        <p:attrNameLst>
                                          <p:attrName>style.visibility</p:attrName>
                                        </p:attrNameLst>
                                      </p:cBhvr>
                                      <p:to>
                                        <p:strVal val="hidden"/>
                                      </p:to>
                                    </p:set>
                                  </p:childTnLst>
                                </p:cTn>
                              </p:par>
                            </p:childTnLst>
                          </p:cTn>
                        </p:par>
                        <p:par>
                          <p:cTn id="10" fill="hold">
                            <p:stCondLst>
                              <p:cond delay="3750"/>
                            </p:stCondLst>
                            <p:childTnLst>
                              <p:par>
                                <p:cTn id="11" presetID="53" presetClass="exit" presetSubtype="32" fill="hold" grpId="0" nodeType="afterEffect">
                                  <p:stCondLst>
                                    <p:cond delay="750"/>
                                  </p:stCondLst>
                                  <p:childTnLst>
                                    <p:anim calcmode="lin" valueType="num">
                                      <p:cBhvr>
                                        <p:cTn id="12" dur="3000"/>
                                        <p:tgtEl>
                                          <p:spTgt spid="3">
                                            <p:txEl>
                                              <p:pRg st="0" end="0"/>
                                            </p:txEl>
                                          </p:spTgt>
                                        </p:tgtEl>
                                        <p:attrNameLst>
                                          <p:attrName>ppt_w</p:attrName>
                                        </p:attrNameLst>
                                      </p:cBhvr>
                                      <p:tavLst>
                                        <p:tav tm="0">
                                          <p:val>
                                            <p:strVal val="ppt_w"/>
                                          </p:val>
                                        </p:tav>
                                        <p:tav tm="100000">
                                          <p:val>
                                            <p:fltVal val="0"/>
                                          </p:val>
                                        </p:tav>
                                      </p:tavLst>
                                    </p:anim>
                                    <p:anim calcmode="lin" valueType="num">
                                      <p:cBhvr>
                                        <p:cTn id="13" dur="3000"/>
                                        <p:tgtEl>
                                          <p:spTgt spid="3">
                                            <p:txEl>
                                              <p:pRg st="0" end="0"/>
                                            </p:txEl>
                                          </p:spTgt>
                                        </p:tgtEl>
                                        <p:attrNameLst>
                                          <p:attrName>ppt_h</p:attrName>
                                        </p:attrNameLst>
                                      </p:cBhvr>
                                      <p:tavLst>
                                        <p:tav tm="0">
                                          <p:val>
                                            <p:strVal val="ppt_h"/>
                                          </p:val>
                                        </p:tav>
                                        <p:tav tm="100000">
                                          <p:val>
                                            <p:fltVal val="0"/>
                                          </p:val>
                                        </p:tav>
                                      </p:tavLst>
                                    </p:anim>
                                    <p:animEffect transition="out" filter="fade">
                                      <p:cBhvr>
                                        <p:cTn id="14" dur="3000"/>
                                        <p:tgtEl>
                                          <p:spTgt spid="3">
                                            <p:txEl>
                                              <p:pRg st="0" end="0"/>
                                            </p:txEl>
                                          </p:spTgt>
                                        </p:tgtEl>
                                      </p:cBhvr>
                                    </p:animEffect>
                                    <p:set>
                                      <p:cBhvr>
                                        <p:cTn id="15" dur="1" fill="hold">
                                          <p:stCondLst>
                                            <p:cond delay="2999"/>
                                          </p:stCondLst>
                                        </p:cTn>
                                        <p:tgtEl>
                                          <p:spTgt spid="3">
                                            <p:txEl>
                                              <p:pRg st="0" end="0"/>
                                            </p:txEl>
                                          </p:spTgt>
                                        </p:tgtEl>
                                        <p:attrNameLst>
                                          <p:attrName>style.visibility</p:attrName>
                                        </p:attrNameLst>
                                      </p:cBhvr>
                                      <p:to>
                                        <p:strVal val="hidden"/>
                                      </p:to>
                                    </p:set>
                                  </p:childTnLst>
                                </p:cTn>
                              </p:par>
                            </p:childTnLst>
                          </p:cTn>
                        </p:par>
                        <p:par>
                          <p:cTn id="16" fill="hold">
                            <p:stCondLst>
                              <p:cond delay="7500"/>
                            </p:stCondLst>
                            <p:childTnLst>
                              <p:par>
                                <p:cTn id="17" presetID="53" presetClass="exit" presetSubtype="32" fill="hold" grpId="0" nodeType="afterEffect">
                                  <p:stCondLst>
                                    <p:cond delay="750"/>
                                  </p:stCondLst>
                                  <p:childTnLst>
                                    <p:anim calcmode="lin" valueType="num">
                                      <p:cBhvr>
                                        <p:cTn id="18" dur="1000"/>
                                        <p:tgtEl>
                                          <p:spTgt spid="3">
                                            <p:txEl>
                                              <p:pRg st="2" end="2"/>
                                            </p:txEl>
                                          </p:spTgt>
                                        </p:tgtEl>
                                        <p:attrNameLst>
                                          <p:attrName>ppt_w</p:attrName>
                                        </p:attrNameLst>
                                      </p:cBhvr>
                                      <p:tavLst>
                                        <p:tav tm="0">
                                          <p:val>
                                            <p:strVal val="ppt_w"/>
                                          </p:val>
                                        </p:tav>
                                        <p:tav tm="100000">
                                          <p:val>
                                            <p:fltVal val="0"/>
                                          </p:val>
                                        </p:tav>
                                      </p:tavLst>
                                    </p:anim>
                                    <p:anim calcmode="lin" valueType="num">
                                      <p:cBhvr>
                                        <p:cTn id="19" dur="1000"/>
                                        <p:tgtEl>
                                          <p:spTgt spid="3">
                                            <p:txEl>
                                              <p:pRg st="2" end="2"/>
                                            </p:txEl>
                                          </p:spTgt>
                                        </p:tgtEl>
                                        <p:attrNameLst>
                                          <p:attrName>ppt_h</p:attrName>
                                        </p:attrNameLst>
                                      </p:cBhvr>
                                      <p:tavLst>
                                        <p:tav tm="0">
                                          <p:val>
                                            <p:strVal val="ppt_h"/>
                                          </p:val>
                                        </p:tav>
                                        <p:tav tm="100000">
                                          <p:val>
                                            <p:fltVal val="0"/>
                                          </p:val>
                                        </p:tav>
                                      </p:tavLst>
                                    </p:anim>
                                    <p:animEffect transition="out" filter="fade">
                                      <p:cBhvr>
                                        <p:cTn id="20" dur="1000"/>
                                        <p:tgtEl>
                                          <p:spTgt spid="3">
                                            <p:txEl>
                                              <p:pRg st="2" end="2"/>
                                            </p:txEl>
                                          </p:spTgt>
                                        </p:tgtEl>
                                      </p:cBhvr>
                                    </p:animEffect>
                                    <p:set>
                                      <p:cBhvr>
                                        <p:cTn id="21" dur="1" fill="hold">
                                          <p:stCondLst>
                                            <p:cond delay="999"/>
                                          </p:stCondLst>
                                        </p:cTn>
                                        <p:tgtEl>
                                          <p:spTgt spid="3">
                                            <p:txEl>
                                              <p:pRg st="2" end="2"/>
                                            </p:txEl>
                                          </p:spTgt>
                                        </p:tgtEl>
                                        <p:attrNameLst>
                                          <p:attrName>style.visibility</p:attrName>
                                        </p:attrNameLst>
                                      </p:cBhvr>
                                      <p:to>
                                        <p:strVal val="hidden"/>
                                      </p:to>
                                    </p:set>
                                  </p:childTnLst>
                                </p:cTn>
                              </p:par>
                            </p:childTnLst>
                          </p:cTn>
                        </p:par>
                        <p:par>
                          <p:cTn id="22" fill="hold">
                            <p:stCondLst>
                              <p:cond delay="9250"/>
                            </p:stCondLst>
                            <p:childTnLst>
                              <p:par>
                                <p:cTn id="23" presetID="53" presetClass="exit" presetSubtype="32" fill="hold" grpId="0" nodeType="afterEffect">
                                  <p:stCondLst>
                                    <p:cond delay="750"/>
                                  </p:stCondLst>
                                  <p:childTnLst>
                                    <p:anim calcmode="lin" valueType="num">
                                      <p:cBhvr>
                                        <p:cTn id="24" dur="1000"/>
                                        <p:tgtEl>
                                          <p:spTgt spid="3">
                                            <p:txEl>
                                              <p:pRg st="4" end="4"/>
                                            </p:txEl>
                                          </p:spTgt>
                                        </p:tgtEl>
                                        <p:attrNameLst>
                                          <p:attrName>ppt_w</p:attrName>
                                        </p:attrNameLst>
                                      </p:cBhvr>
                                      <p:tavLst>
                                        <p:tav tm="0">
                                          <p:val>
                                            <p:strVal val="ppt_w"/>
                                          </p:val>
                                        </p:tav>
                                        <p:tav tm="100000">
                                          <p:val>
                                            <p:fltVal val="0"/>
                                          </p:val>
                                        </p:tav>
                                      </p:tavLst>
                                    </p:anim>
                                    <p:anim calcmode="lin" valueType="num">
                                      <p:cBhvr>
                                        <p:cTn id="25" dur="1000"/>
                                        <p:tgtEl>
                                          <p:spTgt spid="3">
                                            <p:txEl>
                                              <p:pRg st="4" end="4"/>
                                            </p:txEl>
                                          </p:spTgt>
                                        </p:tgtEl>
                                        <p:attrNameLst>
                                          <p:attrName>ppt_h</p:attrName>
                                        </p:attrNameLst>
                                      </p:cBhvr>
                                      <p:tavLst>
                                        <p:tav tm="0">
                                          <p:val>
                                            <p:strVal val="ppt_h"/>
                                          </p:val>
                                        </p:tav>
                                        <p:tav tm="100000">
                                          <p:val>
                                            <p:fltVal val="0"/>
                                          </p:val>
                                        </p:tav>
                                      </p:tavLst>
                                    </p:anim>
                                    <p:animEffect transition="out" filter="fade">
                                      <p:cBhvr>
                                        <p:cTn id="26" dur="1000"/>
                                        <p:tgtEl>
                                          <p:spTgt spid="3">
                                            <p:txEl>
                                              <p:pRg st="4" end="4"/>
                                            </p:txEl>
                                          </p:spTgt>
                                        </p:tgtEl>
                                      </p:cBhvr>
                                    </p:animEffect>
                                    <p:set>
                                      <p:cBhvr>
                                        <p:cTn id="27" dur="1" fill="hold">
                                          <p:stCondLst>
                                            <p:cond delay="999"/>
                                          </p:stCondLst>
                                        </p:cTn>
                                        <p:tgtEl>
                                          <p:spTgt spid="3">
                                            <p:txEl>
                                              <p:pRg st="4" end="4"/>
                                            </p:txEl>
                                          </p:spTgt>
                                        </p:tgtEl>
                                        <p:attrNameLst>
                                          <p:attrName>style.visibility</p:attrName>
                                        </p:attrNameLst>
                                      </p:cBhvr>
                                      <p:to>
                                        <p:strVal val="hidden"/>
                                      </p:to>
                                    </p:set>
                                  </p:childTnLst>
                                </p:cTn>
                              </p:par>
                            </p:childTnLst>
                          </p:cTn>
                        </p:par>
                        <p:par>
                          <p:cTn id="28" fill="hold">
                            <p:stCondLst>
                              <p:cond delay="11000"/>
                            </p:stCondLst>
                            <p:childTnLst>
                              <p:par>
                                <p:cTn id="29" presetID="53" presetClass="exit" presetSubtype="32" fill="hold" grpId="0" nodeType="afterEffect">
                                  <p:stCondLst>
                                    <p:cond delay="750"/>
                                  </p:stCondLst>
                                  <p:childTnLst>
                                    <p:anim calcmode="lin" valueType="num">
                                      <p:cBhvr>
                                        <p:cTn id="30" dur="1000"/>
                                        <p:tgtEl>
                                          <p:spTgt spid="3">
                                            <p:txEl>
                                              <p:pRg st="6" end="6"/>
                                            </p:txEl>
                                          </p:spTgt>
                                        </p:tgtEl>
                                        <p:attrNameLst>
                                          <p:attrName>ppt_w</p:attrName>
                                        </p:attrNameLst>
                                      </p:cBhvr>
                                      <p:tavLst>
                                        <p:tav tm="0">
                                          <p:val>
                                            <p:strVal val="ppt_w"/>
                                          </p:val>
                                        </p:tav>
                                        <p:tav tm="100000">
                                          <p:val>
                                            <p:fltVal val="0"/>
                                          </p:val>
                                        </p:tav>
                                      </p:tavLst>
                                    </p:anim>
                                    <p:anim calcmode="lin" valueType="num">
                                      <p:cBhvr>
                                        <p:cTn id="31" dur="1000"/>
                                        <p:tgtEl>
                                          <p:spTgt spid="3">
                                            <p:txEl>
                                              <p:pRg st="6" end="6"/>
                                            </p:txEl>
                                          </p:spTgt>
                                        </p:tgtEl>
                                        <p:attrNameLst>
                                          <p:attrName>ppt_h</p:attrName>
                                        </p:attrNameLst>
                                      </p:cBhvr>
                                      <p:tavLst>
                                        <p:tav tm="0">
                                          <p:val>
                                            <p:strVal val="ppt_h"/>
                                          </p:val>
                                        </p:tav>
                                        <p:tav tm="100000">
                                          <p:val>
                                            <p:fltVal val="0"/>
                                          </p:val>
                                        </p:tav>
                                      </p:tavLst>
                                    </p:anim>
                                    <p:animEffect transition="out" filter="fade">
                                      <p:cBhvr>
                                        <p:cTn id="32" dur="1000"/>
                                        <p:tgtEl>
                                          <p:spTgt spid="3">
                                            <p:txEl>
                                              <p:pRg st="6" end="6"/>
                                            </p:txEl>
                                          </p:spTgt>
                                        </p:tgtEl>
                                      </p:cBhvr>
                                    </p:animEffect>
                                    <p:set>
                                      <p:cBhvr>
                                        <p:cTn id="33" dur="1" fill="hold">
                                          <p:stCondLst>
                                            <p:cond delay="9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68580" indent="0" algn="ctr">
              <a:buNone/>
            </a:pPr>
            <a:endParaRPr lang="tr-TR" sz="6600" dirty="0" smtClean="0">
              <a:solidFill>
                <a:srgbClr val="C00000"/>
              </a:solidFill>
              <a:latin typeface="Times New Roman" panose="02020603050405020304" pitchFamily="18" charset="0"/>
              <a:cs typeface="Times New Roman" panose="02020603050405020304" pitchFamily="18" charset="0"/>
            </a:endParaRPr>
          </a:p>
          <a:p>
            <a:pPr marL="68580" indent="0" algn="ctr">
              <a:buNone/>
            </a:pPr>
            <a:r>
              <a:rPr lang="tr-TR" sz="6600" dirty="0" smtClean="0">
                <a:solidFill>
                  <a:srgbClr val="C00000"/>
                </a:solidFill>
                <a:latin typeface="Times New Roman" panose="02020603050405020304" pitchFamily="18" charset="0"/>
                <a:cs typeface="Times New Roman" panose="02020603050405020304" pitchFamily="18" charset="0"/>
              </a:rPr>
              <a:t>Evde kal…</a:t>
            </a:r>
            <a:endParaRPr lang="tr-TR" sz="6600" dirty="0">
              <a:solidFill>
                <a:srgbClr val="C00000"/>
              </a:solidFill>
              <a:latin typeface="Times New Roman" panose="02020603050405020304" pitchFamily="18" charset="0"/>
              <a:cs typeface="Times New Roman" panose="02020603050405020304" pitchFamily="18" charset="0"/>
            </a:endParaRPr>
          </a:p>
        </p:txBody>
      </p:sp>
      <p:sp>
        <p:nvSpPr>
          <p:cNvPr id="2" name="Başlık 1"/>
          <p:cNvSpPr>
            <a:spLocks noGrp="1"/>
          </p:cNvSpPr>
          <p:nvPr>
            <p:ph type="title"/>
          </p:nvPr>
        </p:nvSpPr>
        <p:spPr/>
        <p:txBody>
          <a:bodyPr>
            <a:normAutofit/>
          </a:bodyPr>
          <a:lstStyle/>
          <a:p>
            <a:pPr algn="ctr"/>
            <a:r>
              <a:rPr lang="tr-TR" sz="5400" dirty="0" smtClean="0">
                <a:solidFill>
                  <a:srgbClr val="C00000"/>
                </a:solidFill>
                <a:latin typeface="Times New Roman" panose="02020603050405020304" pitchFamily="18" charset="0"/>
                <a:cs typeface="Times New Roman" panose="02020603050405020304" pitchFamily="18" charset="0"/>
              </a:rPr>
              <a:t>Hayat eve sığar…</a:t>
            </a:r>
            <a:endParaRPr lang="tr-TR" sz="5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8434831"/>
      </p:ext>
    </p:extLst>
  </p:cSld>
  <p:clrMapOvr>
    <a:masterClrMapping/>
  </p:clrMapOvr>
  <p:transition advClick="0" advTm="9285">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afterEffect">
                                  <p:stCondLst>
                                    <p:cond delay="75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par>
                          <p:cTn id="9" fill="hold">
                            <p:stCondLst>
                              <p:cond delay="2750"/>
                            </p:stCondLst>
                            <p:childTnLst>
                              <p:par>
                                <p:cTn id="10" presetID="34" presetClass="emph" presetSubtype="0" fill="hold" grpId="0" nodeType="afterEffect">
                                  <p:stCondLst>
                                    <p:cond delay="750"/>
                                  </p:stCondLst>
                                  <p:iterate type="lt">
                                    <p:tmPct val="10000"/>
                                  </p:iterate>
                                  <p:childTnLst>
                                    <p:animMotion origin="layout" path="M 0.0 0.0 L 0.0 -0.07213" pathEditMode="relative" ptsTypes="">
                                      <p:cBhvr>
                                        <p:cTn id="11" dur="1000" accel="50000" decel="50000" autoRev="1" fill="hold">
                                          <p:stCondLst>
                                            <p:cond delay="0"/>
                                          </p:stCondLst>
                                        </p:cTn>
                                        <p:tgtEl>
                                          <p:spTgt spid="3">
                                            <p:txEl>
                                              <p:pRg st="1" end="1"/>
                                            </p:txEl>
                                          </p:spTgt>
                                        </p:tgtEl>
                                        <p:attrNameLst>
                                          <p:attrName>ppt_x</p:attrName>
                                          <p:attrName>ppt_y</p:attrName>
                                        </p:attrNameLst>
                                      </p:cBhvr>
                                    </p:animMotion>
                                    <p:animRot by="1500000">
                                      <p:cBhvr>
                                        <p:cTn id="12" dur="500" fill="hold">
                                          <p:stCondLst>
                                            <p:cond delay="0"/>
                                          </p:stCondLst>
                                        </p:cTn>
                                        <p:tgtEl>
                                          <p:spTgt spid="3">
                                            <p:txEl>
                                              <p:pRg st="1" end="1"/>
                                            </p:txEl>
                                          </p:spTgt>
                                        </p:tgtEl>
                                        <p:attrNameLst>
                                          <p:attrName>r</p:attrName>
                                        </p:attrNameLst>
                                      </p:cBhvr>
                                    </p:animRot>
                                    <p:animRot by="-1500000">
                                      <p:cBhvr>
                                        <p:cTn id="13" dur="500" fill="hold">
                                          <p:stCondLst>
                                            <p:cond delay="500"/>
                                          </p:stCondLst>
                                        </p:cTn>
                                        <p:tgtEl>
                                          <p:spTgt spid="3">
                                            <p:txEl>
                                              <p:pRg st="1" end="1"/>
                                            </p:txEl>
                                          </p:spTgt>
                                        </p:tgtEl>
                                        <p:attrNameLst>
                                          <p:attrName>r</p:attrName>
                                        </p:attrNameLst>
                                      </p:cBhvr>
                                    </p:animRot>
                                    <p:animRot by="-1500000">
                                      <p:cBhvr>
                                        <p:cTn id="14" dur="500" fill="hold">
                                          <p:stCondLst>
                                            <p:cond delay="1000"/>
                                          </p:stCondLst>
                                        </p:cTn>
                                        <p:tgtEl>
                                          <p:spTgt spid="3">
                                            <p:txEl>
                                              <p:pRg st="1" end="1"/>
                                            </p:txEl>
                                          </p:spTgt>
                                        </p:tgtEl>
                                        <p:attrNameLst>
                                          <p:attrName>r</p:attrName>
                                        </p:attrNameLst>
                                      </p:cBhvr>
                                    </p:animRot>
                                    <p:animRot by="1500000">
                                      <p:cBhvr>
                                        <p:cTn id="15" dur="500" fill="hold">
                                          <p:stCondLst>
                                            <p:cond delay="150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1052736"/>
            <a:ext cx="7024744" cy="1393224"/>
          </a:xfrm>
        </p:spPr>
        <p:txBody>
          <a:bodyPr>
            <a:noAutofit/>
          </a:bodyPr>
          <a:lstStyle/>
          <a:p>
            <a:pPr marL="571500" indent="-571500">
              <a:buClr>
                <a:schemeClr val="tx1"/>
              </a:buClr>
              <a:buFont typeface="Wingdings" panose="05000000000000000000" pitchFamily="2" charset="2"/>
              <a:buChar char="v"/>
            </a:pPr>
            <a:r>
              <a:rPr lang="tr-TR" sz="2800" dirty="0" err="1" smtClean="0">
                <a:solidFill>
                  <a:schemeClr val="tx1"/>
                </a:solidFill>
                <a:latin typeface="Times New Roman" panose="02020603050405020304" pitchFamily="18" charset="0"/>
                <a:cs typeface="Times New Roman" panose="02020603050405020304" pitchFamily="18" charset="0"/>
              </a:rPr>
              <a:t>Otizimli</a:t>
            </a:r>
            <a:r>
              <a:rPr lang="tr-TR" sz="2800" dirty="0" smtClean="0">
                <a:solidFill>
                  <a:schemeClr val="tx1"/>
                </a:solidFill>
                <a:latin typeface="Times New Roman" panose="02020603050405020304" pitchFamily="18" charset="0"/>
                <a:cs typeface="Times New Roman" panose="02020603050405020304" pitchFamily="18" charset="0"/>
              </a:rPr>
              <a:t> çocuğun kendini en iyi hissettiği ortam evidir ve bu ortam aynı zamanda eğitim ortamı olma özelliğini de taşımalıdır.</a:t>
            </a:r>
            <a:endParaRPr lang="tr-TR" sz="2800" dirty="0">
              <a:solidFill>
                <a:schemeClr val="tx1"/>
              </a:solidFill>
              <a:latin typeface="Times New Roman" panose="02020603050405020304" pitchFamily="18" charset="0"/>
              <a:cs typeface="Times New Roman" panose="02020603050405020304" pitchFamily="18" charset="0"/>
            </a:endParaRPr>
          </a:p>
        </p:txBody>
      </p:sp>
      <p:sp>
        <p:nvSpPr>
          <p:cNvPr id="4" name="İçerik Yer Tutucusu 3"/>
          <p:cNvSpPr>
            <a:spLocks noGrp="1"/>
          </p:cNvSpPr>
          <p:nvPr>
            <p:ph idx="1"/>
          </p:nvPr>
        </p:nvSpPr>
        <p:spPr>
          <a:xfrm>
            <a:off x="1043492" y="3068960"/>
            <a:ext cx="6777317" cy="2763669"/>
          </a:xfrm>
        </p:spPr>
        <p:txBody>
          <a:bodyPr>
            <a:normAutofit/>
          </a:bodyPr>
          <a:lstStyle/>
          <a:p>
            <a:pPr>
              <a:buClr>
                <a:schemeClr val="tx1"/>
              </a:buClr>
              <a:buFont typeface="Wingdings" panose="05000000000000000000" pitchFamily="2" charset="2"/>
              <a:buChar char="v"/>
            </a:pPr>
            <a:r>
              <a:rPr lang="tr-TR" sz="2800" dirty="0" smtClean="0">
                <a:solidFill>
                  <a:schemeClr val="tx1"/>
                </a:solidFill>
                <a:latin typeface="Times New Roman" panose="02020603050405020304" pitchFamily="18" charset="0"/>
                <a:cs typeface="Times New Roman" panose="02020603050405020304" pitchFamily="18" charset="0"/>
              </a:rPr>
              <a:t>Ev ortamındaki etkinlikler hem çocuğun hem de aile bireylerinin zevk alacağı şeyler olmalıdır.</a:t>
            </a:r>
            <a:endParaRPr lang="tr-T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4795398"/>
      </p:ext>
    </p:extLst>
  </p:cSld>
  <p:clrMapOvr>
    <a:masterClrMapping/>
  </p:clrMapOvr>
  <p:transition advClick="0" advTm="8500">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980728"/>
            <a:ext cx="7024744" cy="1800200"/>
          </a:xfrm>
        </p:spPr>
        <p:txBody>
          <a:bodyPr>
            <a:noAutofit/>
          </a:bodyPr>
          <a:lstStyle/>
          <a:p>
            <a:pPr marL="571500" indent="-571500">
              <a:buClr>
                <a:schemeClr val="tx1"/>
              </a:buClr>
              <a:buFont typeface="Wingdings" panose="05000000000000000000" pitchFamily="2" charset="2"/>
              <a:buChar char="v"/>
            </a:pPr>
            <a:r>
              <a:rPr lang="tr-TR" sz="2800" dirty="0" smtClean="0">
                <a:solidFill>
                  <a:schemeClr val="tx1"/>
                </a:solidFill>
                <a:latin typeface="Times New Roman" panose="02020603050405020304" pitchFamily="18" charset="0"/>
                <a:cs typeface="Times New Roman" panose="02020603050405020304" pitchFamily="18" charset="0"/>
              </a:rPr>
              <a:t>Evde yapılabilecek her etkinlik çocuğunuzun çevresiyle ilgili daha fazla bilgi edinebilmesini sağlayacak nitelikte olmalıdır.</a:t>
            </a:r>
            <a:endParaRPr lang="tr-TR" sz="2800"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331640" y="2996952"/>
            <a:ext cx="6489169" cy="2835677"/>
          </a:xfrm>
        </p:spPr>
        <p:txBody>
          <a:bodyPr>
            <a:normAutofit/>
          </a:bodyPr>
          <a:lstStyle/>
          <a:p>
            <a:pPr marL="68580" indent="0">
              <a:buNone/>
            </a:pPr>
            <a:r>
              <a:rPr lang="tr-TR" sz="2800" dirty="0" smtClean="0">
                <a:solidFill>
                  <a:schemeClr val="tx1"/>
                </a:solidFill>
                <a:latin typeface="Times New Roman" panose="02020603050405020304" pitchFamily="18" charset="0"/>
                <a:cs typeface="Times New Roman" panose="02020603050405020304" pitchFamily="18" charset="0"/>
              </a:rPr>
              <a:t>Başlangıçta çocuğunuz ona verilen sorumluluğu tam anlamıyla  yerine getirmesini  beklememelisiniz. Sabırla ve destekle çocuğunuzun başarılı olabilmesine yardımcı olmalısınız.</a:t>
            </a:r>
            <a:endParaRPr lang="tr-T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1996238"/>
      </p:ext>
    </p:extLst>
  </p:cSld>
  <p:clrMapOvr>
    <a:masterClrMapping/>
  </p:clrMapOvr>
  <p:transition advClick="0" advTm="12846">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0"/>
                            </p:stCondLst>
                            <p:childTnLst>
                              <p:par>
                                <p:cTn id="10" presetID="2" presetClass="entr" presetSubtype="4" fill="hold" grpId="0" nodeType="afterEffect">
                                  <p:stCondLst>
                                    <p:cond delay="50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980728"/>
            <a:ext cx="7024744" cy="2448272"/>
          </a:xfrm>
        </p:spPr>
        <p:txBody>
          <a:bodyPr>
            <a:noAutofit/>
          </a:bodyPr>
          <a:lstStyle/>
          <a:p>
            <a:pPr marL="571500" indent="-571500">
              <a:buClr>
                <a:schemeClr val="tx1"/>
              </a:buClr>
              <a:buFont typeface="Wingdings" panose="05000000000000000000" pitchFamily="2" charset="2"/>
              <a:buChar char="v"/>
            </a:pPr>
            <a:r>
              <a:rPr lang="tr-TR" sz="2800" dirty="0" smtClean="0">
                <a:solidFill>
                  <a:schemeClr val="tx1"/>
                </a:solidFill>
                <a:latin typeface="Times New Roman" panose="02020603050405020304" pitchFamily="18" charset="0"/>
                <a:cs typeface="Times New Roman" panose="02020603050405020304" pitchFamily="18" charset="0"/>
              </a:rPr>
              <a:t>Beceri eğitimi verilirken en önemli noktalardan birisi çocuğun çok iyi gözlemlenmesi, İlgi ve beğenilerinin, hoşlandığı yada huzursuz olduğu ortamların tespit edilmesidir. </a:t>
            </a:r>
            <a:r>
              <a:rPr lang="tr-TR" sz="2800" dirty="0">
                <a:solidFill>
                  <a:schemeClr val="tx1"/>
                </a:solidFill>
                <a:latin typeface="Times New Roman" panose="02020603050405020304" pitchFamily="18" charset="0"/>
                <a:cs typeface="Times New Roman" panose="02020603050405020304" pitchFamily="18" charset="0"/>
              </a:rPr>
              <a:t>B</a:t>
            </a:r>
            <a:r>
              <a:rPr lang="tr-TR" sz="2800" dirty="0" smtClean="0">
                <a:solidFill>
                  <a:schemeClr val="tx1"/>
                </a:solidFill>
                <a:latin typeface="Times New Roman" panose="02020603050405020304" pitchFamily="18" charset="0"/>
                <a:cs typeface="Times New Roman" panose="02020603050405020304" pitchFamily="18" charset="0"/>
              </a:rPr>
              <a:t>u tespitler eğitimde çok önemlidir…</a:t>
            </a:r>
            <a:endParaRPr lang="tr-TR" sz="2800" dirty="0">
              <a:solidFill>
                <a:schemeClr val="tx1"/>
              </a:solidFill>
              <a:latin typeface="Times New Roman" panose="02020603050405020304" pitchFamily="18" charset="0"/>
              <a:cs typeface="Times New Roman" panose="02020603050405020304" pitchFamily="18" charset="0"/>
            </a:endParaRPr>
          </a:p>
        </p:txBody>
      </p:sp>
      <p:pic>
        <p:nvPicPr>
          <p:cNvPr id="2051" name="Picture 3" descr="C:\Program Files\Microsoft Office\MEDIA\CAGCAT10\j030125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21618" y="3933056"/>
            <a:ext cx="1829714" cy="1565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6468412"/>
      </p:ext>
    </p:extLst>
  </p:cSld>
  <p:clrMapOvr>
    <a:masterClrMapping/>
  </p:clrMapOvr>
  <p:transition advClick="0" advTm="12300">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500"/>
                                  </p:stCondLst>
                                  <p:childTnLst>
                                    <p:set>
                                      <p:cBhvr>
                                        <p:cTn id="6" dur="1" fill="hold">
                                          <p:stCondLst>
                                            <p:cond delay="0"/>
                                          </p:stCondLst>
                                        </p:cTn>
                                        <p:tgtEl>
                                          <p:spTgt spid="2051"/>
                                        </p:tgtEl>
                                        <p:attrNameLst>
                                          <p:attrName>style.visibility</p:attrName>
                                        </p:attrNameLst>
                                      </p:cBhvr>
                                      <p:to>
                                        <p:strVal val="visible"/>
                                      </p:to>
                                    </p:set>
                                    <p:animEffect transition="in" filter="circle(in)">
                                      <p:cBhvr>
                                        <p:cTn id="7" dur="2000"/>
                                        <p:tgtEl>
                                          <p:spTgt spid="2051"/>
                                        </p:tgtEl>
                                      </p:cBhvr>
                                    </p:animEffect>
                                  </p:childTnLst>
                                </p:cTn>
                              </p:par>
                            </p:childTnLst>
                          </p:cTn>
                        </p:par>
                        <p:par>
                          <p:cTn id="8" fill="hold">
                            <p:stCondLst>
                              <p:cond delay="2500"/>
                            </p:stCondLst>
                            <p:childTnLst>
                              <p:par>
                                <p:cTn id="9" presetID="2" presetClass="entr" presetSubtype="4" fill="hold" grpId="0" nodeType="afterEffect">
                                  <p:stCondLst>
                                    <p:cond delay="50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2000" fill="hold"/>
                                        <p:tgtEl>
                                          <p:spTgt spid="2"/>
                                        </p:tgtEl>
                                        <p:attrNameLst>
                                          <p:attrName>ppt_x</p:attrName>
                                        </p:attrNameLst>
                                      </p:cBhvr>
                                      <p:tavLst>
                                        <p:tav tm="0">
                                          <p:val>
                                            <p:strVal val="#ppt_x"/>
                                          </p:val>
                                        </p:tav>
                                        <p:tav tm="100000">
                                          <p:val>
                                            <p:strVal val="#ppt_x"/>
                                          </p:val>
                                        </p:tav>
                                      </p:tavLst>
                                    </p:anim>
                                    <p:anim calcmode="lin" valueType="num">
                                      <p:cBhvr additive="base">
                                        <p:cTn id="12"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1753264"/>
          </a:xfrm>
        </p:spPr>
        <p:txBody>
          <a:bodyPr>
            <a:normAutofit fontScale="90000"/>
          </a:bodyPr>
          <a:lstStyle/>
          <a:p>
            <a:pPr marL="571500" indent="-571500">
              <a:buClr>
                <a:schemeClr val="tx1"/>
              </a:buClr>
              <a:buFont typeface="Wingdings" panose="05000000000000000000" pitchFamily="2" charset="2"/>
              <a:buChar char="v"/>
            </a:pPr>
            <a:r>
              <a:rPr lang="tr-TR" sz="2800" dirty="0" smtClean="0">
                <a:solidFill>
                  <a:schemeClr val="tx1"/>
                </a:solidFill>
                <a:latin typeface="Times New Roman" panose="02020603050405020304" pitchFamily="18" charset="0"/>
                <a:cs typeface="Times New Roman" panose="02020603050405020304" pitchFamily="18" charset="0"/>
              </a:rPr>
              <a:t>Beceri kazandırma aşamasında onun hoşlandığı etkinliklere katılmaya, onun dünyasına girmeye ve daha sonra etkinlikleri işlevsel hale dönüştürmeye çalışmalısınız.</a:t>
            </a:r>
            <a:endParaRPr lang="tr-TR" sz="2800"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259632" y="2924945"/>
            <a:ext cx="6561177" cy="2880320"/>
          </a:xfrm>
        </p:spPr>
        <p:txBody>
          <a:bodyPr>
            <a:normAutofit/>
          </a:bodyPr>
          <a:lstStyle/>
          <a:p>
            <a:pPr>
              <a:buClr>
                <a:schemeClr val="tx1"/>
              </a:buClr>
              <a:buFont typeface="Wingdings" panose="05000000000000000000" pitchFamily="2" charset="2"/>
              <a:buChar char="v"/>
            </a:pPr>
            <a:r>
              <a:rPr lang="tr-TR" sz="2800" dirty="0" smtClean="0">
                <a:solidFill>
                  <a:schemeClr val="tx1"/>
                </a:solidFill>
                <a:latin typeface="Times New Roman" panose="02020603050405020304" pitchFamily="18" charset="0"/>
                <a:cs typeface="Times New Roman" panose="02020603050405020304" pitchFamily="18" charset="0"/>
              </a:rPr>
              <a:t>Unutmamalıyız ki otizmli çocuğun eğitiminde en önemli hedefimiz karşılıklı etkileşimin hoş bir şey olduğunu ona hissettirmeliyiz. </a:t>
            </a:r>
          </a:p>
          <a:p>
            <a:pPr marL="68580" indent="0">
              <a:buClr>
                <a:schemeClr val="tx1"/>
              </a:buClr>
              <a:buNone/>
            </a:pPr>
            <a:r>
              <a:rPr lang="tr-TR" sz="2800" b="1" dirty="0" smtClean="0">
                <a:solidFill>
                  <a:srgbClr val="C00000"/>
                </a:solidFill>
                <a:latin typeface="Times New Roman" panose="02020603050405020304" pitchFamily="18" charset="0"/>
                <a:cs typeface="Times New Roman" panose="02020603050405020304" pitchFamily="18" charset="0"/>
              </a:rPr>
              <a:t>Eğitimin her  aşamasında sevgi  ve sıcaklık son derece önemlidir.</a:t>
            </a:r>
            <a:endParaRPr lang="tr-TR" sz="28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2075203"/>
      </p:ext>
    </p:extLst>
  </p:cSld>
  <p:clrMapOvr>
    <a:masterClrMapping/>
  </p:clrMapOvr>
  <p:transition advClick="0" advTm="15476">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500"/>
                            </p:stCondLst>
                            <p:childTnLst>
                              <p:par>
                                <p:cTn id="11" presetID="42" presetClass="entr" presetSubtype="0" fill="hold" grpId="0" nodeType="afterEffect">
                                  <p:stCondLst>
                                    <p:cond delay="75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5250"/>
                            </p:stCondLst>
                            <p:childTnLst>
                              <p:par>
                                <p:cTn id="17" presetID="42" presetClass="entr" presetSubtype="0" fill="hold" grpId="0" nodeType="afterEffect">
                                  <p:stCondLst>
                                    <p:cond delay="75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908720"/>
            <a:ext cx="7024744" cy="2232248"/>
          </a:xfrm>
        </p:spPr>
        <p:txBody>
          <a:bodyPr>
            <a:normAutofit fontScale="90000"/>
          </a:bodyPr>
          <a:lstStyle/>
          <a:p>
            <a:pPr marL="571500" indent="-571500">
              <a:buClr>
                <a:schemeClr val="tx1"/>
              </a:buClr>
              <a:buFont typeface="Wingdings" panose="05000000000000000000" pitchFamily="2" charset="2"/>
              <a:buChar char="v"/>
            </a:pPr>
            <a:r>
              <a:rPr lang="tr-TR" sz="3100" dirty="0" smtClean="0">
                <a:solidFill>
                  <a:schemeClr val="tx1"/>
                </a:solidFill>
                <a:latin typeface="Times New Roman" panose="02020603050405020304" pitchFamily="18" charset="0"/>
                <a:cs typeface="Times New Roman" panose="02020603050405020304" pitchFamily="18" charset="0"/>
              </a:rPr>
              <a:t>Evinizdeki bir çok malzemeyi aynı zamanda iyi bir öğretim malzemesi olarak kullanabilirsiniz.</a:t>
            </a:r>
            <a:br>
              <a:rPr lang="tr-TR" sz="3100" dirty="0" smtClean="0">
                <a:solidFill>
                  <a:schemeClr val="tx1"/>
                </a:solidFill>
                <a:latin typeface="Times New Roman" panose="02020603050405020304" pitchFamily="18" charset="0"/>
                <a:cs typeface="Times New Roman" panose="02020603050405020304" pitchFamily="18" charset="0"/>
              </a:rPr>
            </a:br>
            <a:r>
              <a:rPr lang="tr-TR" sz="3100" dirty="0" smtClean="0">
                <a:solidFill>
                  <a:schemeClr val="tx1"/>
                </a:solidFill>
                <a:latin typeface="Times New Roman" panose="02020603050405020304" pitchFamily="18" charset="0"/>
                <a:cs typeface="Times New Roman" panose="02020603050405020304" pitchFamily="18" charset="0"/>
              </a:rPr>
              <a:t>Örneğin: portakal, meyve oluşu, rengi, </a:t>
            </a:r>
            <a:r>
              <a:rPr lang="tr-TR" sz="3100" dirty="0" err="1" smtClean="0">
                <a:solidFill>
                  <a:schemeClr val="tx1"/>
                </a:solidFill>
                <a:latin typeface="Times New Roman" panose="02020603050405020304" pitchFamily="18" charset="0"/>
                <a:cs typeface="Times New Roman" panose="02020603050405020304" pitchFamily="18" charset="0"/>
              </a:rPr>
              <a:t>büyük,küçük</a:t>
            </a:r>
            <a:r>
              <a:rPr lang="tr-TR" sz="3100" dirty="0" smtClean="0">
                <a:solidFill>
                  <a:schemeClr val="tx1"/>
                </a:solidFill>
                <a:latin typeface="Times New Roman" panose="02020603050405020304" pitchFamily="18" charset="0"/>
                <a:cs typeface="Times New Roman" panose="02020603050405020304" pitchFamily="18" charset="0"/>
              </a:rPr>
              <a:t> vb</a:t>
            </a:r>
            <a:r>
              <a:rPr lang="tr-TR" dirty="0">
                <a:solidFill>
                  <a:schemeClr val="tx1"/>
                </a:solidFill>
              </a:rPr>
              <a:t>.</a:t>
            </a:r>
          </a:p>
        </p:txBody>
      </p:sp>
      <p:sp>
        <p:nvSpPr>
          <p:cNvPr id="3" name="İçerik Yer Tutucusu 2"/>
          <p:cNvSpPr>
            <a:spLocks noGrp="1"/>
          </p:cNvSpPr>
          <p:nvPr>
            <p:ph idx="1"/>
          </p:nvPr>
        </p:nvSpPr>
        <p:spPr>
          <a:xfrm>
            <a:off x="1043492" y="3356992"/>
            <a:ext cx="7056900" cy="2475637"/>
          </a:xfrm>
        </p:spPr>
        <p:txBody>
          <a:bodyPr>
            <a:normAutofit lnSpcReduction="10000"/>
          </a:bodyPr>
          <a:lstStyle/>
          <a:p>
            <a:pPr>
              <a:buClr>
                <a:schemeClr val="tx1"/>
              </a:buClr>
              <a:buSzPct val="100000"/>
              <a:buFont typeface="Wingdings" panose="05000000000000000000" pitchFamily="2" charset="2"/>
              <a:buChar char="v"/>
            </a:pPr>
            <a:r>
              <a:rPr lang="tr-TR" dirty="0" smtClean="0"/>
              <a:t> </a:t>
            </a:r>
            <a:r>
              <a:rPr lang="tr-TR" sz="2800" dirty="0" smtClean="0">
                <a:solidFill>
                  <a:schemeClr val="tx1"/>
                </a:solidFill>
                <a:latin typeface="Times New Roman" panose="02020603050405020304" pitchFamily="18" charset="0"/>
                <a:cs typeface="Times New Roman" panose="02020603050405020304" pitchFamily="18" charset="0"/>
              </a:rPr>
              <a:t>Evde birlikte yaptığınız etkinlikler sayesinde çocuğunuz zamanla tek başına hareket edebilir hale gelebilecek, istek ve gereksinimlerini kendisi karşılayabilecektir. Bağımlılığı azaldıkça kendine olan güveni artacaktır.</a:t>
            </a:r>
            <a:endParaRPr lang="tr-T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1332027"/>
      </p:ext>
    </p:extLst>
  </p:cSld>
  <p:clrMapOvr>
    <a:masterClrMapping/>
  </p:clrMapOvr>
  <p:transition advClick="0" advTm="13709">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750"/>
                            </p:stCondLst>
                            <p:childTnLst>
                              <p:par>
                                <p:cTn id="11" presetID="42" presetClass="entr" presetSubtype="0" fill="hold" grpId="0" nodeType="afterEffect">
                                  <p:stCondLst>
                                    <p:cond delay="75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68580" indent="0" algn="ctr">
              <a:buNone/>
            </a:pPr>
            <a:r>
              <a:rPr lang="tr-TR" sz="5400" dirty="0" smtClean="0">
                <a:solidFill>
                  <a:srgbClr val="C00000"/>
                </a:solidFill>
                <a:latin typeface="Times New Roman" panose="02020603050405020304" pitchFamily="18" charset="0"/>
                <a:cs typeface="Times New Roman" panose="02020603050405020304" pitchFamily="18" charset="0"/>
              </a:rPr>
              <a:t>Oyun Örnekleri </a:t>
            </a:r>
            <a:endParaRPr lang="tr-TR" sz="5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5612258"/>
      </p:ext>
    </p:extLst>
  </p:cSld>
  <p:clrMapOvr>
    <a:masterClrMapping/>
  </p:clrMapOvr>
  <p:transition advClick="0" advTm="3829">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smtClean="0">
                <a:solidFill>
                  <a:srgbClr val="C00000"/>
                </a:solidFill>
                <a:latin typeface="Times New Roman" panose="02020603050405020304" pitchFamily="18" charset="0"/>
                <a:cs typeface="Times New Roman" panose="02020603050405020304" pitchFamily="18" charset="0"/>
              </a:rPr>
              <a:t>HAMBURGER OYUNU</a:t>
            </a:r>
            <a:endParaRPr lang="tr-TR" sz="28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marL="68580" indent="0">
              <a:buNone/>
            </a:pPr>
            <a:r>
              <a:rPr lang="tr-TR" sz="2800" dirty="0" smtClean="0">
                <a:solidFill>
                  <a:schemeClr val="tx1"/>
                </a:solidFill>
                <a:latin typeface="Times New Roman" panose="02020603050405020304" pitchFamily="18" charset="0"/>
                <a:cs typeface="Times New Roman" panose="02020603050405020304" pitchFamily="18" charset="0"/>
              </a:rPr>
              <a:t>Battaniye veya mat içine çocuğu yatırın, döndürerek rulo yapın ve siz üstüne baharat koyarmış gibi yapıp, hamburgerin üstünü ovalayın. Her baharat çeşidine farklı bir dokunum yaparsınız, uyarıyı daha ismi söylendiğinde tanır ve hazırlıklı olur veya öğrendikten sonra siz ona sorup bulmasını sağlayabilirsiniz.</a:t>
            </a:r>
            <a:endParaRPr lang="tr-T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1278777"/>
      </p:ext>
    </p:extLst>
  </p:cSld>
  <p:clrMapOvr>
    <a:masterClrMapping/>
  </p:clrMapOvr>
  <p:transition advClick="0" advTm="14050">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750"/>
                            </p:stCondLst>
                            <p:childTnLst>
                              <p:par>
                                <p:cTn id="11" presetID="42" presetClass="entr" presetSubtype="0" fill="hold" grpId="0" nodeType="afterEffect">
                                  <p:stCondLst>
                                    <p:cond delay="75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smtClean="0">
                <a:solidFill>
                  <a:srgbClr val="C00000"/>
                </a:solidFill>
                <a:latin typeface="Times New Roman" panose="02020603050405020304" pitchFamily="18" charset="0"/>
                <a:cs typeface="Times New Roman" panose="02020603050405020304" pitchFamily="18" charset="0"/>
              </a:rPr>
              <a:t>Yerde Yüzme Oyunu</a:t>
            </a:r>
            <a:endParaRPr lang="tr-TR" sz="28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68580" indent="0">
              <a:buNone/>
            </a:pPr>
            <a:r>
              <a:rPr lang="tr-TR" sz="2800" dirty="0" smtClean="0">
                <a:solidFill>
                  <a:schemeClr val="tx1"/>
                </a:solidFill>
                <a:latin typeface="Times New Roman" panose="02020603050405020304" pitchFamily="18" charset="0"/>
                <a:cs typeface="Times New Roman" panose="02020603050405020304" pitchFamily="18" charset="0"/>
              </a:rPr>
              <a:t>Yere birkaç üst üste örtü sererek bir yüzme havuzu oluşturun. </a:t>
            </a:r>
            <a:r>
              <a:rPr lang="tr-TR" sz="2800" dirty="0" err="1" smtClean="0">
                <a:solidFill>
                  <a:schemeClr val="tx1"/>
                </a:solidFill>
                <a:latin typeface="Times New Roman" panose="02020603050405020304" pitchFamily="18" charset="0"/>
                <a:cs typeface="Times New Roman" panose="02020603050405020304" pitchFamily="18" charset="0"/>
              </a:rPr>
              <a:t>Çoçuğunuz</a:t>
            </a:r>
            <a:r>
              <a:rPr lang="tr-TR" sz="2800" dirty="0" smtClean="0">
                <a:solidFill>
                  <a:schemeClr val="tx1"/>
                </a:solidFill>
                <a:latin typeface="Times New Roman" panose="02020603050405020304" pitchFamily="18" charset="0"/>
                <a:cs typeface="Times New Roman" panose="02020603050405020304" pitchFamily="18" charset="0"/>
              </a:rPr>
              <a:t> havuza atlayarak  karnının üstünde sürünerek öbür uca dek yüzmeli. Çıktığında çıplak ayak ve eller havlu ile kurulanmalı.  Değişik yüzme </a:t>
            </a:r>
            <a:r>
              <a:rPr lang="tr-TR" sz="2800" dirty="0" err="1" smtClean="0">
                <a:solidFill>
                  <a:schemeClr val="tx1"/>
                </a:solidFill>
                <a:latin typeface="Times New Roman" panose="02020603050405020304" pitchFamily="18" charset="0"/>
                <a:cs typeface="Times New Roman" panose="02020603050405020304" pitchFamily="18" charset="0"/>
              </a:rPr>
              <a:t>stilleride</a:t>
            </a:r>
            <a:r>
              <a:rPr lang="tr-TR" sz="2800" dirty="0" smtClean="0">
                <a:solidFill>
                  <a:schemeClr val="tx1"/>
                </a:solidFill>
                <a:latin typeface="Times New Roman" panose="02020603050405020304" pitchFamily="18" charset="0"/>
                <a:cs typeface="Times New Roman" panose="02020603050405020304" pitchFamily="18" charset="0"/>
              </a:rPr>
              <a:t> denenebilir.</a:t>
            </a:r>
            <a:endParaRPr lang="tr-T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3856091"/>
      </p:ext>
    </p:extLst>
  </p:cSld>
  <p:clrMapOvr>
    <a:masterClrMapping/>
  </p:clrMapOvr>
  <p:transition advClick="0" advTm="14190">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750"/>
                            </p:stCondLst>
                            <p:childTnLst>
                              <p:par>
                                <p:cTn id="11" presetID="42" presetClass="entr" presetSubtype="0" fill="hold" grpId="0" nodeType="afterEffect">
                                  <p:stCondLst>
                                    <p:cond delay="75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129</TotalTime>
  <Words>428</Words>
  <Application>Microsoft Office PowerPoint</Application>
  <PresentationFormat>Ekran Gösterisi (4:3)</PresentationFormat>
  <Paragraphs>32</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Austin</vt:lpstr>
      <vt:lpstr>Tatil Değil Evde Eğitim</vt:lpstr>
      <vt:lpstr>Otizimli çocuğun kendini en iyi hissettiği ortam evidir ve bu ortam aynı zamanda eğitim ortamı olma özelliğini de taşımalıdır.</vt:lpstr>
      <vt:lpstr>Evde yapılabilecek her etkinlik çocuğunuzun çevresiyle ilgili daha fazla bilgi edinebilmesini sağlayacak nitelikte olmalıdır.</vt:lpstr>
      <vt:lpstr>Beceri eğitimi verilirken en önemli noktalardan birisi çocuğun çok iyi gözlemlenmesi, İlgi ve beğenilerinin, hoşlandığı yada huzursuz olduğu ortamların tespit edilmesidir. Bu tespitler eğitimde çok önemlidir…</vt:lpstr>
      <vt:lpstr>Beceri kazandırma aşamasında onun hoşlandığı etkinliklere katılmaya, onun dünyasına girmeye ve daha sonra etkinlikleri işlevsel hale dönüştürmeye çalışmalısınız.</vt:lpstr>
      <vt:lpstr>Evinizdeki bir çok malzemeyi aynı zamanda iyi bir öğretim malzemesi olarak kullanabilirsiniz. Örneğin: portakal, meyve oluşu, rengi, büyük,küçük vb.</vt:lpstr>
      <vt:lpstr>PowerPoint Sunusu</vt:lpstr>
      <vt:lpstr>HAMBURGER OYUNU</vt:lpstr>
      <vt:lpstr>Yerde Yüzme Oyunu</vt:lpstr>
      <vt:lpstr>Top Yuvarlamak</vt:lpstr>
      <vt:lpstr>El Arabası</vt:lpstr>
      <vt:lpstr>DİKKAT!!!!!</vt:lpstr>
      <vt:lpstr>Hayat eve sığar…</vt:lpstr>
    </vt:vector>
  </TitlesOfParts>
  <Company>MoTuN TncTR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Tatil Değil Evde Eğitim</dc:title>
  <dc:creator>USER</dc:creator>
  <cp:lastModifiedBy>USER</cp:lastModifiedBy>
  <cp:revision>13</cp:revision>
  <dcterms:created xsi:type="dcterms:W3CDTF">2020-04-09T09:35:48Z</dcterms:created>
  <dcterms:modified xsi:type="dcterms:W3CDTF">2020-04-09T11:45:39Z</dcterms:modified>
</cp:coreProperties>
</file>